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7"/>
  </p:notesMasterIdLst>
  <p:sldIdLst>
    <p:sldId id="256" r:id="rId5"/>
    <p:sldId id="257" r:id="rId6"/>
    <p:sldId id="258" r:id="rId7"/>
    <p:sldId id="259" r:id="rId8"/>
    <p:sldId id="260" r:id="rId9"/>
    <p:sldId id="261" r:id="rId10"/>
    <p:sldId id="262" r:id="rId11"/>
    <p:sldId id="263" r:id="rId12"/>
    <p:sldId id="264" r:id="rId13"/>
    <p:sldId id="267" r:id="rId14"/>
    <p:sldId id="265" r:id="rId15"/>
    <p:sldId id="266" r:id="rId16"/>
  </p:sldIdLst>
  <p:sldSz cx="18288000" cy="10287000"/>
  <p:notesSz cx="6858000" cy="9144000"/>
  <p:embeddedFontLst>
    <p:embeddedFont>
      <p:font typeface="Alex Brush" panose="020B0604020202020204" charset="0"/>
      <p:regular r:id="rId18"/>
    </p:embeddedFont>
    <p:embeddedFont>
      <p:font typeface="Back to Black Demo" panose="020B0604020202020204" charset="0"/>
      <p:regular r:id="rId19"/>
    </p:embeddedFont>
    <p:embeddedFont>
      <p:font typeface="HK Grotesk" panose="020B0604020202020204" charset="0"/>
      <p:regular r:id="rId20"/>
    </p:embeddedFont>
    <p:embeddedFont>
      <p:font typeface="HK Grotesk Bold" panose="020B0604020202020204" charset="0"/>
      <p:regular r:id="rId21"/>
    </p:embeddedFont>
    <p:embeddedFont>
      <p:font typeface="Playfair Display" panose="00000500000000000000" pitchFamily="2" charset="0"/>
      <p:regular r:id="rId22"/>
      <p:bold r:id="rId23"/>
      <p:italic r:id="rId24"/>
      <p:boldItalic r:id="rId25"/>
    </p:embeddedFont>
    <p:embeddedFont>
      <p:font typeface="Playfair Display Bold" panose="00000800000000000000" pitchFamily="2" charset="0"/>
      <p:regular r:id="rId26"/>
      <p:bold r:id="rId27"/>
    </p:embeddedFont>
    <p:embeddedFont>
      <p:font typeface="Playfair Display Italics" panose="020B0604020202020204" charset="0"/>
      <p:regular r:id="rId28"/>
    </p:embeddedFont>
    <p:embeddedFont>
      <p:font typeface="Prachason Neue Condensed" panose="020B0604020202020204" charset="-34"/>
      <p:regular r:id="rId29"/>
    </p:embeddedFont>
    <p:embeddedFont>
      <p:font typeface="Prachason Neue Condensed Bold" panose="020B0604020202020204" charset="-34"/>
      <p:regular r:id="rId30"/>
    </p:embeddedFont>
    <p:embeddedFont>
      <p:font typeface="Prachason Neue Condensed Ultra-Bold" panose="020B0604020202020204" charset="-34"/>
      <p:regular r:id="rId31"/>
    </p:embeddedFont>
    <p:embeddedFont>
      <p:font typeface="Raleway" pitchFamily="2" charset="0"/>
      <p:regular r:id="rId32"/>
      <p:bold r:id="rId33"/>
      <p:italic r:id="rId34"/>
      <p:boldItalic r:id="rId35"/>
    </p:embeddedFont>
    <p:embeddedFont>
      <p:font typeface="Raleway Bold" pitchFamily="2" charset="0"/>
      <p:regular r:id="rId36"/>
      <p:bold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544E44-8B0D-055D-1DB5-4C3E2947058A}" v="8" dt="2026-03-06T20:35:39.9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57" d="100"/>
          <a:sy n="57" d="100"/>
        </p:scale>
        <p:origin x="494"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viewProps" Target="viewProps.xml"/><Relationship Id="rId21" Type="http://schemas.openxmlformats.org/officeDocument/2006/relationships/font" Target="fonts/font4.fntdata"/><Relationship Id="rId34" Type="http://schemas.openxmlformats.org/officeDocument/2006/relationships/font" Target="fonts/font17.fntdata"/><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29" Type="http://schemas.openxmlformats.org/officeDocument/2006/relationships/font" Target="fonts/font12.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20.03.2026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Success #1 – Christal  </a:t>
            </a:r>
          </a:p>
          <a:p>
            <a:r>
              <a:rPr lang="en-US" dirty="0"/>
              <a:t>One participant joined CELI after we recognized she was becoming increasingly isolated from the community. She did not have a driver’s license, had no employment history, and her only income came from child benefits. She also spoke very little French, which made entering the workforce feel overwhelming.</a:t>
            </a:r>
          </a:p>
          <a:p>
            <a:r>
              <a:rPr lang="en-US" dirty="0"/>
              <a:t>We began with one-on-one meetings to build trust and understand her goals. Together, we applied for several positions but initially received no callbacks. After two weeks, we followed up in person with local employers. One employer was willing to adapt to her language needs and invited her for an interview.</a:t>
            </a:r>
          </a:p>
          <a:p>
            <a:r>
              <a:rPr lang="en-US" dirty="0"/>
              <a:t>With permission, we attended the interview to support with translation if needed. She was hired on the spot.</a:t>
            </a:r>
          </a:p>
          <a:p>
            <a:r>
              <a:rPr lang="en-US" dirty="0"/>
              <a:t>The employer allowed her to complete all computer-based training in English and paired her with a bilingual colleague for on-floor training to help her adjust. From there, her confidence grew quickly.</a:t>
            </a:r>
          </a:p>
          <a:p>
            <a:r>
              <a:rPr lang="en-US" dirty="0"/>
              <a:t>Today, she is thriving. She communicates confidently in French with clients, is described by management as a strong and reliable employee, and is currently the top seller in workplace promotions. She is eager to continue improving her French and advancing her skills.</a:t>
            </a:r>
          </a:p>
          <a:p>
            <a:r>
              <a:rPr lang="en-US" dirty="0"/>
              <a:t>Beyond employment, her independence has transformed. She now has her driver’s license, her own vehicle, and her own apartment.</a:t>
            </a:r>
          </a:p>
          <a:p>
            <a:endParaRPr lang="en-US" dirty="0"/>
          </a:p>
          <a:p>
            <a:endParaRPr lang="en-US" dirty="0"/>
          </a:p>
          <a:p>
            <a:endParaRPr lang="en-US" dirty="0"/>
          </a:p>
          <a:p>
            <a:r>
              <a:rPr lang="en-US" dirty="0"/>
              <a:t>Success Story #2 Ludger</a:t>
            </a:r>
          </a:p>
          <a:p>
            <a:r>
              <a:rPr lang="en-US" dirty="0"/>
              <a:t>After 20 years working in construction, this 58-year-old participant found himself unexpectedly out of work when his company lost contracts. With no employment and limited savings, he returned to his hometown of New Carlisle to start over.</a:t>
            </a:r>
          </a:p>
          <a:p>
            <a:r>
              <a:rPr lang="en-US" dirty="0"/>
              <a:t>Despite applying to multiple jobs, his limited French became a significant barrier to employment. Rather than giving up, he chose to take action.</a:t>
            </a:r>
          </a:p>
          <a:p>
            <a:r>
              <a:rPr lang="en-US" dirty="0"/>
              <a:t>He enrolled in French language classes to strengthen his skills while continuing to attend CELI workshops and remain actively engaged in his job search. Even during difficult days, he stayed positive and committed to improving.</a:t>
            </a:r>
          </a:p>
          <a:p>
            <a:r>
              <a:rPr lang="en-US" dirty="0"/>
              <a:t>Within two months, his persistence paid off — he secured employment in a French-speaking workplace.</a:t>
            </a:r>
          </a:p>
          <a:p>
            <a:r>
              <a:rPr lang="en-US" dirty="0"/>
              <a:t>Through determination, skill development, and consistent participation, he demonstrated that growth and adaptability are possible at any stage of life.</a:t>
            </a:r>
          </a:p>
          <a:p>
            <a:endParaRPr lang="en-US" dirty="0"/>
          </a:p>
          <a:p>
            <a:endParaRPr lang="en-US" dirty="0"/>
          </a:p>
          <a:p>
            <a:endParaRPr lang="en-US" dirty="0"/>
          </a:p>
          <a:p>
            <a:r>
              <a:rPr lang="en-US" dirty="0"/>
              <a:t>Success # 3- Kayla </a:t>
            </a:r>
          </a:p>
          <a:p>
            <a:r>
              <a:rPr lang="en-US" dirty="0"/>
              <a:t>At just 18 years old, this participant experienced the devastating loss of both parents within six months. Suddenly navigating adulthood while supporting her siblings, she was trying to manage grief, responsibility, and the pressure to generate income.</a:t>
            </a:r>
          </a:p>
          <a:p>
            <a:r>
              <a:rPr lang="en-US" dirty="0"/>
              <a:t>She joined CELI initially as a way to get out of the house, connect with others, and begin rebuilding structure in her life. Through workshops and one-on-one support, she began identifying her interests and long-term goals.</a:t>
            </a:r>
          </a:p>
          <a:p>
            <a:r>
              <a:rPr lang="en-US" dirty="0"/>
              <a:t>While working to bring in income, she realized she wanted something more sustainable and meaningful. She identified a gap in her community — no one locally offers massage services — and began exploring how she could build toward that path.</a:t>
            </a:r>
          </a:p>
          <a:p>
            <a:r>
              <a:rPr lang="en-US" dirty="0"/>
              <a:t>She is now actively developing the foundational skills needed to enroll in an online training program and eventually establish herself in that field. Despite the weight of personal loss and responsibility, she has remained resilient, engaged, and forward-thinking.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svg"/><Relationship Id="rId7" Type="http://schemas.openxmlformats.org/officeDocument/2006/relationships/image" Target="../media/image4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4.jpe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sv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sv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sv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85125"/>
        </a:solidFill>
        <a:effectLst/>
      </p:bgPr>
    </p:bg>
    <p:spTree>
      <p:nvGrpSpPr>
        <p:cNvPr id="1" name=""/>
        <p:cNvGrpSpPr/>
        <p:nvPr/>
      </p:nvGrpSpPr>
      <p:grpSpPr>
        <a:xfrm>
          <a:off x="0" y="0"/>
          <a:ext cx="0" cy="0"/>
          <a:chOff x="0" y="0"/>
          <a:chExt cx="0" cy="0"/>
        </a:xfrm>
      </p:grpSpPr>
      <p:grpSp>
        <p:nvGrpSpPr>
          <p:cNvPr id="2" name="Group 2"/>
          <p:cNvGrpSpPr/>
          <p:nvPr/>
        </p:nvGrpSpPr>
        <p:grpSpPr>
          <a:xfrm>
            <a:off x="384533" y="652266"/>
            <a:ext cx="4506513" cy="7065855"/>
            <a:chOff x="0" y="0"/>
            <a:chExt cx="970074" cy="1520999"/>
          </a:xfrm>
        </p:grpSpPr>
        <p:sp>
          <p:nvSpPr>
            <p:cNvPr id="3" name="Freeform 3"/>
            <p:cNvSpPr/>
            <p:nvPr/>
          </p:nvSpPr>
          <p:spPr>
            <a:xfrm>
              <a:off x="0" y="0"/>
              <a:ext cx="970074" cy="1520999"/>
            </a:xfrm>
            <a:custGeom>
              <a:avLst/>
              <a:gdLst/>
              <a:ahLst/>
              <a:cxnLst/>
              <a:rect l="l" t="t" r="r" b="b"/>
              <a:pathLst>
                <a:path w="970074" h="1520999">
                  <a:moveTo>
                    <a:pt x="17179" y="0"/>
                  </a:moveTo>
                  <a:lnTo>
                    <a:pt x="952895" y="0"/>
                  </a:lnTo>
                  <a:cubicBezTo>
                    <a:pt x="962383" y="0"/>
                    <a:pt x="970074" y="7691"/>
                    <a:pt x="970074" y="17179"/>
                  </a:cubicBezTo>
                  <a:lnTo>
                    <a:pt x="970074" y="1503820"/>
                  </a:lnTo>
                  <a:cubicBezTo>
                    <a:pt x="970074" y="1513308"/>
                    <a:pt x="962383" y="1520999"/>
                    <a:pt x="952895" y="1520999"/>
                  </a:cubicBezTo>
                  <a:lnTo>
                    <a:pt x="17179" y="1520999"/>
                  </a:lnTo>
                  <a:cubicBezTo>
                    <a:pt x="7691" y="1520999"/>
                    <a:pt x="0" y="1513308"/>
                    <a:pt x="0" y="1503820"/>
                  </a:cubicBezTo>
                  <a:lnTo>
                    <a:pt x="0" y="17179"/>
                  </a:lnTo>
                  <a:cubicBezTo>
                    <a:pt x="0" y="7691"/>
                    <a:pt x="7691" y="0"/>
                    <a:pt x="17179" y="0"/>
                  </a:cubicBezTo>
                  <a:close/>
                </a:path>
              </a:pathLst>
            </a:custGeom>
            <a:blipFill>
              <a:blip r:embed="rId2"/>
              <a:stretch>
                <a:fillRect l="-25146" t="-2460" r="-22610" b="-2036"/>
              </a:stretch>
            </a:blipFill>
            <a:ln w="28575" cap="sq">
              <a:solidFill>
                <a:srgbClr val="EBE4D5"/>
              </a:solidFill>
              <a:prstDash val="solid"/>
              <a:miter/>
            </a:ln>
          </p:spPr>
          <p:txBody>
            <a:bodyPr/>
            <a:lstStyle/>
            <a:p>
              <a:endParaRPr lang="en-CA"/>
            </a:p>
          </p:txBody>
        </p:sp>
      </p:grpSp>
      <p:sp>
        <p:nvSpPr>
          <p:cNvPr id="4" name="Freeform 4"/>
          <p:cNvSpPr/>
          <p:nvPr/>
        </p:nvSpPr>
        <p:spPr>
          <a:xfrm rot="10266027" flipV="1">
            <a:off x="9486987" y="6759034"/>
            <a:ext cx="10885464" cy="6049388"/>
          </a:xfrm>
          <a:custGeom>
            <a:avLst/>
            <a:gdLst/>
            <a:ahLst/>
            <a:cxnLst/>
            <a:rect l="l" t="t" r="r" b="b"/>
            <a:pathLst>
              <a:path w="10885464" h="6049388">
                <a:moveTo>
                  <a:pt x="0" y="6049387"/>
                </a:moveTo>
                <a:lnTo>
                  <a:pt x="10885463" y="6049387"/>
                </a:lnTo>
                <a:lnTo>
                  <a:pt x="10885463" y="0"/>
                </a:lnTo>
                <a:lnTo>
                  <a:pt x="0" y="0"/>
                </a:lnTo>
                <a:lnTo>
                  <a:pt x="0" y="6049387"/>
                </a:lnTo>
                <a:close/>
              </a:path>
            </a:pathLst>
          </a:custGeom>
          <a:blipFill>
            <a:blip r:embed="rId3"/>
            <a:stretch>
              <a:fillRect/>
            </a:stretch>
          </a:blipFill>
        </p:spPr>
        <p:txBody>
          <a:bodyPr/>
          <a:lstStyle/>
          <a:p>
            <a:endParaRPr lang="en-CA"/>
          </a:p>
        </p:txBody>
      </p:sp>
      <p:grpSp>
        <p:nvGrpSpPr>
          <p:cNvPr id="5" name="Group 5"/>
          <p:cNvGrpSpPr/>
          <p:nvPr/>
        </p:nvGrpSpPr>
        <p:grpSpPr>
          <a:xfrm>
            <a:off x="13041171" y="652266"/>
            <a:ext cx="4828494" cy="7065855"/>
            <a:chOff x="0" y="0"/>
            <a:chExt cx="1039384" cy="1520999"/>
          </a:xfrm>
        </p:grpSpPr>
        <p:sp>
          <p:nvSpPr>
            <p:cNvPr id="6" name="Freeform 6"/>
            <p:cNvSpPr/>
            <p:nvPr/>
          </p:nvSpPr>
          <p:spPr>
            <a:xfrm>
              <a:off x="0" y="0"/>
              <a:ext cx="1039384" cy="1520999"/>
            </a:xfrm>
            <a:custGeom>
              <a:avLst/>
              <a:gdLst/>
              <a:ahLst/>
              <a:cxnLst/>
              <a:rect l="l" t="t" r="r" b="b"/>
              <a:pathLst>
                <a:path w="1039384" h="1520999">
                  <a:moveTo>
                    <a:pt x="16034" y="0"/>
                  </a:moveTo>
                  <a:lnTo>
                    <a:pt x="1023350" y="0"/>
                  </a:lnTo>
                  <a:cubicBezTo>
                    <a:pt x="1032205" y="0"/>
                    <a:pt x="1039384" y="7179"/>
                    <a:pt x="1039384" y="16034"/>
                  </a:cubicBezTo>
                  <a:lnTo>
                    <a:pt x="1039384" y="1504966"/>
                  </a:lnTo>
                  <a:cubicBezTo>
                    <a:pt x="1039384" y="1513821"/>
                    <a:pt x="1032205" y="1520999"/>
                    <a:pt x="1023350" y="1520999"/>
                  </a:cubicBezTo>
                  <a:lnTo>
                    <a:pt x="16034" y="1520999"/>
                  </a:lnTo>
                  <a:cubicBezTo>
                    <a:pt x="7179" y="1520999"/>
                    <a:pt x="0" y="1513821"/>
                    <a:pt x="0" y="1504966"/>
                  </a:cubicBezTo>
                  <a:lnTo>
                    <a:pt x="0" y="16034"/>
                  </a:lnTo>
                  <a:cubicBezTo>
                    <a:pt x="0" y="7179"/>
                    <a:pt x="7179" y="0"/>
                    <a:pt x="16034" y="0"/>
                  </a:cubicBezTo>
                  <a:close/>
                </a:path>
              </a:pathLst>
            </a:custGeom>
            <a:blipFill>
              <a:blip r:embed="rId4"/>
              <a:stretch>
                <a:fillRect l="-17314" r="-17314"/>
              </a:stretch>
            </a:blipFill>
            <a:ln w="28575" cap="sq">
              <a:solidFill>
                <a:srgbClr val="EBE4D5"/>
              </a:solidFill>
              <a:prstDash val="solid"/>
              <a:miter/>
            </a:ln>
          </p:spPr>
          <p:txBody>
            <a:bodyPr/>
            <a:lstStyle/>
            <a:p>
              <a:endParaRPr lang="en-CA"/>
            </a:p>
          </p:txBody>
        </p:sp>
      </p:grpSp>
      <p:sp>
        <p:nvSpPr>
          <p:cNvPr id="7" name="Freeform 7"/>
          <p:cNvSpPr/>
          <p:nvPr/>
        </p:nvSpPr>
        <p:spPr>
          <a:xfrm>
            <a:off x="631794" y="9476822"/>
            <a:ext cx="2576995" cy="745390"/>
          </a:xfrm>
          <a:custGeom>
            <a:avLst/>
            <a:gdLst/>
            <a:ahLst/>
            <a:cxnLst/>
            <a:rect l="l" t="t" r="r" b="b"/>
            <a:pathLst>
              <a:path w="2576995" h="745390">
                <a:moveTo>
                  <a:pt x="0" y="0"/>
                </a:moveTo>
                <a:lnTo>
                  <a:pt x="2576995" y="0"/>
                </a:lnTo>
                <a:lnTo>
                  <a:pt x="2576995" y="745390"/>
                </a:lnTo>
                <a:lnTo>
                  <a:pt x="0" y="745390"/>
                </a:lnTo>
                <a:lnTo>
                  <a:pt x="0" y="0"/>
                </a:lnTo>
                <a:close/>
              </a:path>
            </a:pathLst>
          </a:custGeom>
          <a:blipFill>
            <a:blip r:embed="rId5"/>
            <a:stretch>
              <a:fillRect t="-3523" b="-3523"/>
            </a:stretch>
          </a:blipFill>
        </p:spPr>
        <p:txBody>
          <a:bodyPr/>
          <a:lstStyle/>
          <a:p>
            <a:endParaRPr lang="en-CA"/>
          </a:p>
        </p:txBody>
      </p:sp>
      <p:sp>
        <p:nvSpPr>
          <p:cNvPr id="8" name="Freeform 8"/>
          <p:cNvSpPr/>
          <p:nvPr/>
        </p:nvSpPr>
        <p:spPr>
          <a:xfrm>
            <a:off x="4911753" y="9476822"/>
            <a:ext cx="4550670" cy="678464"/>
          </a:xfrm>
          <a:custGeom>
            <a:avLst/>
            <a:gdLst/>
            <a:ahLst/>
            <a:cxnLst/>
            <a:rect l="l" t="t" r="r" b="b"/>
            <a:pathLst>
              <a:path w="4550670" h="678464">
                <a:moveTo>
                  <a:pt x="0" y="0"/>
                </a:moveTo>
                <a:lnTo>
                  <a:pt x="4550670" y="0"/>
                </a:lnTo>
                <a:lnTo>
                  <a:pt x="4550670" y="678463"/>
                </a:lnTo>
                <a:lnTo>
                  <a:pt x="0" y="678463"/>
                </a:lnTo>
                <a:lnTo>
                  <a:pt x="0" y="0"/>
                </a:lnTo>
                <a:close/>
              </a:path>
            </a:pathLst>
          </a:custGeom>
          <a:blipFill>
            <a:blip r:embed="rId6"/>
            <a:stretch>
              <a:fillRect/>
            </a:stretch>
          </a:blipFill>
        </p:spPr>
        <p:txBody>
          <a:bodyPr/>
          <a:lstStyle/>
          <a:p>
            <a:endParaRPr lang="en-CA"/>
          </a:p>
        </p:txBody>
      </p:sp>
      <p:sp>
        <p:nvSpPr>
          <p:cNvPr id="9" name="Freeform 9"/>
          <p:cNvSpPr/>
          <p:nvPr/>
        </p:nvSpPr>
        <p:spPr>
          <a:xfrm>
            <a:off x="11710323" y="9470133"/>
            <a:ext cx="2014278" cy="816867"/>
          </a:xfrm>
          <a:custGeom>
            <a:avLst/>
            <a:gdLst/>
            <a:ahLst/>
            <a:cxnLst/>
            <a:rect l="l" t="t" r="r" b="b"/>
            <a:pathLst>
              <a:path w="2014278" h="816867">
                <a:moveTo>
                  <a:pt x="0" y="0"/>
                </a:moveTo>
                <a:lnTo>
                  <a:pt x="2014278" y="0"/>
                </a:lnTo>
                <a:lnTo>
                  <a:pt x="2014278" y="816867"/>
                </a:lnTo>
                <a:lnTo>
                  <a:pt x="0" y="816867"/>
                </a:lnTo>
                <a:lnTo>
                  <a:pt x="0" y="0"/>
                </a:lnTo>
                <a:close/>
              </a:path>
            </a:pathLst>
          </a:custGeom>
          <a:blipFill>
            <a:blip r:embed="rId7"/>
            <a:stretch>
              <a:fillRect t="-7080" b="-7080"/>
            </a:stretch>
          </a:blipFill>
        </p:spPr>
        <p:txBody>
          <a:bodyPr/>
          <a:lstStyle/>
          <a:p>
            <a:endParaRPr lang="en-CA"/>
          </a:p>
        </p:txBody>
      </p:sp>
      <p:sp>
        <p:nvSpPr>
          <p:cNvPr id="10" name="Freeform 10"/>
          <p:cNvSpPr/>
          <p:nvPr/>
        </p:nvSpPr>
        <p:spPr>
          <a:xfrm>
            <a:off x="15941915" y="9476822"/>
            <a:ext cx="1927750" cy="613811"/>
          </a:xfrm>
          <a:custGeom>
            <a:avLst/>
            <a:gdLst/>
            <a:ahLst/>
            <a:cxnLst/>
            <a:rect l="l" t="t" r="r" b="b"/>
            <a:pathLst>
              <a:path w="1927750" h="613811">
                <a:moveTo>
                  <a:pt x="0" y="0"/>
                </a:moveTo>
                <a:lnTo>
                  <a:pt x="1927751" y="0"/>
                </a:lnTo>
                <a:lnTo>
                  <a:pt x="1927751" y="613811"/>
                </a:lnTo>
                <a:lnTo>
                  <a:pt x="0" y="613811"/>
                </a:lnTo>
                <a:lnTo>
                  <a:pt x="0" y="0"/>
                </a:lnTo>
                <a:close/>
              </a:path>
            </a:pathLst>
          </a:custGeom>
          <a:blipFill>
            <a:blip r:embed="rId8"/>
            <a:stretch>
              <a:fillRect/>
            </a:stretch>
          </a:blipFill>
        </p:spPr>
        <p:txBody>
          <a:bodyPr/>
          <a:lstStyle/>
          <a:p>
            <a:endParaRPr lang="en-CA"/>
          </a:p>
        </p:txBody>
      </p:sp>
      <p:sp>
        <p:nvSpPr>
          <p:cNvPr id="11" name="TextBox 11"/>
          <p:cNvSpPr txBox="1"/>
          <p:nvPr/>
        </p:nvSpPr>
        <p:spPr>
          <a:xfrm>
            <a:off x="5018990" y="3744753"/>
            <a:ext cx="7698472" cy="1789401"/>
          </a:xfrm>
          <a:prstGeom prst="rect">
            <a:avLst/>
          </a:prstGeom>
        </p:spPr>
        <p:txBody>
          <a:bodyPr lIns="0" tIns="0" rIns="0" bIns="0" rtlCol="0" anchor="t">
            <a:spAutoFit/>
          </a:bodyPr>
          <a:lstStyle/>
          <a:p>
            <a:pPr algn="l">
              <a:lnSpc>
                <a:spcPts val="12410"/>
              </a:lnSpc>
            </a:pPr>
            <a:r>
              <a:rPr lang="en-US" sz="15512" b="1" dirty="0">
                <a:solidFill>
                  <a:srgbClr val="EBE4D5"/>
                </a:solidFill>
                <a:latin typeface="Prachason Neue Condensed Bold"/>
                <a:ea typeface="Prachason Neue Condensed Bold"/>
                <a:cs typeface="Prachason Neue Condensed Bold"/>
                <a:sym typeface="Prachason Neue Condensed Bold"/>
              </a:rPr>
              <a:t>CELI TEAM</a:t>
            </a:r>
            <a:endParaRPr lang="en-US" sz="15500" b="1">
              <a:solidFill>
                <a:srgbClr val="EBE4D5"/>
              </a:solidFill>
              <a:latin typeface="Prachason Neue Condensed Bold"/>
              <a:ea typeface="Prachason Neue Condensed Bold"/>
              <a:cs typeface="Prachason Neue Condensed Bold"/>
            </a:endParaRPr>
          </a:p>
        </p:txBody>
      </p:sp>
      <p:sp>
        <p:nvSpPr>
          <p:cNvPr id="12" name="TextBox 12"/>
          <p:cNvSpPr txBox="1"/>
          <p:nvPr/>
        </p:nvSpPr>
        <p:spPr>
          <a:xfrm>
            <a:off x="5686374" y="1419225"/>
            <a:ext cx="6329509" cy="1733540"/>
          </a:xfrm>
          <a:prstGeom prst="rect">
            <a:avLst/>
          </a:prstGeom>
        </p:spPr>
        <p:txBody>
          <a:bodyPr lIns="0" tIns="0" rIns="0" bIns="0" rtlCol="0" anchor="t">
            <a:spAutoFit/>
          </a:bodyPr>
          <a:lstStyle/>
          <a:p>
            <a:pPr algn="ctr">
              <a:lnSpc>
                <a:spcPts val="12599"/>
              </a:lnSpc>
            </a:pPr>
            <a:r>
              <a:rPr lang="en-US" sz="13999" dirty="0">
                <a:solidFill>
                  <a:srgbClr val="EBE4D5"/>
                </a:solidFill>
                <a:latin typeface="Raleway"/>
                <a:ea typeface="Raleway"/>
                <a:cs typeface="Raleway"/>
                <a:sym typeface="Raleway"/>
              </a:rPr>
              <a:t>CASA’S</a:t>
            </a:r>
          </a:p>
        </p:txBody>
      </p:sp>
      <p:sp>
        <p:nvSpPr>
          <p:cNvPr id="13" name="TextBox 13"/>
          <p:cNvSpPr txBox="1"/>
          <p:nvPr/>
        </p:nvSpPr>
        <p:spPr>
          <a:xfrm>
            <a:off x="5167270" y="6035331"/>
            <a:ext cx="7834626" cy="1026502"/>
          </a:xfrm>
          <a:prstGeom prst="rect">
            <a:avLst/>
          </a:prstGeom>
        </p:spPr>
        <p:txBody>
          <a:bodyPr lIns="0" tIns="0" rIns="0" bIns="0" rtlCol="0" anchor="t">
            <a:spAutoFit/>
          </a:bodyPr>
          <a:lstStyle/>
          <a:p>
            <a:pPr algn="l">
              <a:lnSpc>
                <a:spcPts val="7165"/>
              </a:lnSpc>
            </a:pPr>
            <a:r>
              <a:rPr lang="en-US" sz="8956">
                <a:solidFill>
                  <a:srgbClr val="EBE4D5"/>
                </a:solidFill>
                <a:latin typeface="Raleway"/>
                <a:ea typeface="Raleway"/>
                <a:cs typeface="Raleway"/>
                <a:sym typeface="Raleway"/>
              </a:rPr>
              <a:t>GASPÉ COAST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85125"/>
        </a:solidFill>
        <a:effectLst/>
      </p:bgPr>
    </p:bg>
    <p:spTree>
      <p:nvGrpSpPr>
        <p:cNvPr id="1" name="">
          <a:extLst>
            <a:ext uri="{FF2B5EF4-FFF2-40B4-BE49-F238E27FC236}">
              <a16:creationId xmlns:a16="http://schemas.microsoft.com/office/drawing/2014/main" id="{5E781295-E22B-C895-92FE-ADA39F4881BA}"/>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C39D1CE0-2146-69E6-DE59-A1D9A4E83A37}"/>
              </a:ext>
            </a:extLst>
          </p:cNvPr>
          <p:cNvPicPr>
            <a:picLocks noChangeAspect="1"/>
          </p:cNvPicPr>
          <p:nvPr/>
        </p:nvPicPr>
        <p:blipFill>
          <a:blip r:embed="rId2">
            <a:alphaModFix amt="39000"/>
          </a:blip>
          <a:stretch>
            <a:fillRect/>
          </a:stretch>
        </p:blipFill>
        <p:spPr>
          <a:xfrm>
            <a:off x="-1752599" y="-266700"/>
            <a:ext cx="21259800" cy="11587218"/>
          </a:xfrm>
          <a:prstGeom prst="rect">
            <a:avLst/>
          </a:prstGeom>
        </p:spPr>
      </p:pic>
      <p:sp>
        <p:nvSpPr>
          <p:cNvPr id="2" name="TextBox 2">
            <a:extLst>
              <a:ext uri="{FF2B5EF4-FFF2-40B4-BE49-F238E27FC236}">
                <a16:creationId xmlns:a16="http://schemas.microsoft.com/office/drawing/2014/main" id="{76451909-E09A-ACBF-E24D-3EC352D409E4}"/>
              </a:ext>
            </a:extLst>
          </p:cNvPr>
          <p:cNvSpPr txBox="1"/>
          <p:nvPr/>
        </p:nvSpPr>
        <p:spPr>
          <a:xfrm>
            <a:off x="476251" y="361154"/>
            <a:ext cx="5772150" cy="1658146"/>
          </a:xfrm>
          <a:prstGeom prst="rect">
            <a:avLst/>
          </a:prstGeom>
        </p:spPr>
        <p:txBody>
          <a:bodyPr wrap="square" lIns="0" tIns="0" rIns="0" bIns="0" rtlCol="0" anchor="t">
            <a:spAutoFit/>
          </a:bodyPr>
          <a:lstStyle/>
          <a:p>
            <a:pPr algn="l">
              <a:lnSpc>
                <a:spcPts val="12799"/>
              </a:lnSpc>
            </a:pPr>
            <a:r>
              <a:rPr lang="en-US" sz="11100" b="1" dirty="0">
                <a:solidFill>
                  <a:srgbClr val="EBE4D5"/>
                </a:solidFill>
                <a:latin typeface="Prachason Neue Condensed Bold"/>
                <a:ea typeface="Prachason Neue Condensed Bold"/>
                <a:cs typeface="Prachason Neue Condensed Bold"/>
                <a:sym typeface="Prachason Neue Condensed Bold"/>
              </a:rPr>
              <a:t>Challenges</a:t>
            </a:r>
          </a:p>
        </p:txBody>
      </p:sp>
      <p:grpSp>
        <p:nvGrpSpPr>
          <p:cNvPr id="6" name="Group 6">
            <a:extLst>
              <a:ext uri="{FF2B5EF4-FFF2-40B4-BE49-F238E27FC236}">
                <a16:creationId xmlns:a16="http://schemas.microsoft.com/office/drawing/2014/main" id="{D585CD8F-48A8-779F-33D7-B47D4697F311}"/>
              </a:ext>
            </a:extLst>
          </p:cNvPr>
          <p:cNvGrpSpPr/>
          <p:nvPr/>
        </p:nvGrpSpPr>
        <p:grpSpPr>
          <a:xfrm>
            <a:off x="386823" y="2578625"/>
            <a:ext cx="6318777" cy="5231875"/>
            <a:chOff x="0" y="0"/>
            <a:chExt cx="2119623" cy="365665"/>
          </a:xfrm>
        </p:grpSpPr>
        <p:sp>
          <p:nvSpPr>
            <p:cNvPr id="7" name="Freeform 7">
              <a:extLst>
                <a:ext uri="{FF2B5EF4-FFF2-40B4-BE49-F238E27FC236}">
                  <a16:creationId xmlns:a16="http://schemas.microsoft.com/office/drawing/2014/main" id="{1854106C-CC43-1EC9-DEA6-B2B54CEF4755}"/>
                </a:ext>
              </a:extLst>
            </p:cNvPr>
            <p:cNvSpPr/>
            <p:nvPr/>
          </p:nvSpPr>
          <p:spPr>
            <a:xfrm>
              <a:off x="0" y="0"/>
              <a:ext cx="2119623" cy="365665"/>
            </a:xfrm>
            <a:custGeom>
              <a:avLst/>
              <a:gdLst/>
              <a:ahLst/>
              <a:cxnLst/>
              <a:rect l="l" t="t" r="r" b="b"/>
              <a:pathLst>
                <a:path w="2119623" h="365665">
                  <a:moveTo>
                    <a:pt x="19240" y="0"/>
                  </a:moveTo>
                  <a:lnTo>
                    <a:pt x="2100383" y="0"/>
                  </a:lnTo>
                  <a:cubicBezTo>
                    <a:pt x="2111009" y="0"/>
                    <a:pt x="2119623" y="8614"/>
                    <a:pt x="2119623" y="19240"/>
                  </a:cubicBezTo>
                  <a:lnTo>
                    <a:pt x="2119623" y="346425"/>
                  </a:lnTo>
                  <a:cubicBezTo>
                    <a:pt x="2119623" y="351528"/>
                    <a:pt x="2117596" y="356422"/>
                    <a:pt x="2113988" y="360030"/>
                  </a:cubicBezTo>
                  <a:cubicBezTo>
                    <a:pt x="2110380" y="363638"/>
                    <a:pt x="2105486" y="365665"/>
                    <a:pt x="2100383" y="365665"/>
                  </a:cubicBezTo>
                  <a:lnTo>
                    <a:pt x="19240" y="365665"/>
                  </a:lnTo>
                  <a:cubicBezTo>
                    <a:pt x="14137" y="365665"/>
                    <a:pt x="9243" y="363638"/>
                    <a:pt x="5635" y="360030"/>
                  </a:cubicBezTo>
                  <a:cubicBezTo>
                    <a:pt x="2027" y="356422"/>
                    <a:pt x="0" y="351528"/>
                    <a:pt x="0" y="346425"/>
                  </a:cubicBezTo>
                  <a:lnTo>
                    <a:pt x="0" y="19240"/>
                  </a:lnTo>
                  <a:cubicBezTo>
                    <a:pt x="0" y="14137"/>
                    <a:pt x="2027" y="9243"/>
                    <a:pt x="5635" y="5635"/>
                  </a:cubicBezTo>
                  <a:cubicBezTo>
                    <a:pt x="9243" y="2027"/>
                    <a:pt x="14137" y="0"/>
                    <a:pt x="19240" y="0"/>
                  </a:cubicBezTo>
                  <a:close/>
                </a:path>
              </a:pathLst>
            </a:custGeom>
            <a:solidFill>
              <a:srgbClr val="2C848E"/>
            </a:solidFill>
            <a:ln w="28575" cap="sq">
              <a:solidFill>
                <a:srgbClr val="EBE4D5"/>
              </a:solidFill>
              <a:prstDash val="solid"/>
              <a:miter/>
            </a:ln>
          </p:spPr>
          <p:txBody>
            <a:bodyPr/>
            <a:lstStyle/>
            <a:p>
              <a:endParaRPr lang="en-CA"/>
            </a:p>
          </p:txBody>
        </p:sp>
        <p:sp>
          <p:nvSpPr>
            <p:cNvPr id="8" name="TextBox 8">
              <a:extLst>
                <a:ext uri="{FF2B5EF4-FFF2-40B4-BE49-F238E27FC236}">
                  <a16:creationId xmlns:a16="http://schemas.microsoft.com/office/drawing/2014/main" id="{4FBAB243-2529-8906-D2CB-8EEC2C0FDF47}"/>
                </a:ext>
              </a:extLst>
            </p:cNvPr>
            <p:cNvSpPr txBox="1"/>
            <p:nvPr/>
          </p:nvSpPr>
          <p:spPr>
            <a:xfrm>
              <a:off x="0" y="47625"/>
              <a:ext cx="2119623" cy="318040"/>
            </a:xfrm>
            <a:prstGeom prst="rect">
              <a:avLst/>
            </a:prstGeom>
          </p:spPr>
          <p:txBody>
            <a:bodyPr lIns="50800" tIns="50800" rIns="50800" bIns="50800" rtlCol="0" anchor="ctr"/>
            <a:lstStyle/>
            <a:p>
              <a:pPr algn="ctr">
                <a:lnSpc>
                  <a:spcPts val="2499"/>
                </a:lnSpc>
              </a:pPr>
              <a:endParaRPr/>
            </a:p>
          </p:txBody>
        </p:sp>
      </p:grpSp>
      <p:sp>
        <p:nvSpPr>
          <p:cNvPr id="19" name="Rectangle 3">
            <a:extLst>
              <a:ext uri="{FF2B5EF4-FFF2-40B4-BE49-F238E27FC236}">
                <a16:creationId xmlns:a16="http://schemas.microsoft.com/office/drawing/2014/main" id="{1F3B0D08-AB27-D66F-E508-D7C99CFDD1E3}"/>
              </a:ext>
            </a:extLst>
          </p:cNvPr>
          <p:cNvSpPr>
            <a:spLocks noChangeArrowheads="1"/>
          </p:cNvSpPr>
          <p:nvPr/>
        </p:nvSpPr>
        <p:spPr bwMode="auto">
          <a:xfrm>
            <a:off x="582007" y="2552700"/>
            <a:ext cx="594360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bg1"/>
                </a:solidFill>
                <a:effectLst/>
                <a:latin typeface="Raleway" pitchFamily="2" charset="0"/>
              </a:rPr>
              <a:t>Many anglophone participants face barriers like isolation, low confidence, transportation issues, and limited local job opportunities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400" b="0" i="0" u="none" strike="noStrike" cap="none" normalizeH="0" baseline="0" dirty="0">
              <a:ln>
                <a:noFill/>
              </a:ln>
              <a:solidFill>
                <a:schemeClr val="bg1"/>
              </a:solidFill>
              <a:effectLst/>
              <a:latin typeface="Raleway" pitchFamily="2"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bg1"/>
                </a:solidFill>
                <a:effectLst/>
                <a:latin typeface="Raleway" pitchFamily="2" charset="0"/>
              </a:rPr>
              <a:t>Lack of accessible, English-language employability supports on the Gaspé Coast</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400" b="0" i="0" u="none" strike="noStrike" cap="none" normalizeH="0" baseline="0" dirty="0">
              <a:ln>
                <a:noFill/>
              </a:ln>
              <a:solidFill>
                <a:schemeClr val="bg1"/>
              </a:solidFill>
              <a:effectLst/>
              <a:latin typeface="Raleway" pitchFamily="2"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bg1"/>
                </a:solidFill>
                <a:effectLst/>
                <a:latin typeface="Raleway" pitchFamily="2" charset="0"/>
              </a:rPr>
              <a:t>Participants needing wrap-around support first</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400" b="0" i="0" u="none" strike="noStrike" cap="none" normalizeH="0" baseline="0" dirty="0">
              <a:ln>
                <a:noFill/>
              </a:ln>
              <a:solidFill>
                <a:schemeClr val="bg1"/>
              </a:solidFill>
              <a:effectLst/>
              <a:latin typeface="Raleway" pitchFamily="2"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bg1"/>
                </a:solidFill>
                <a:effectLst/>
                <a:latin typeface="Raleway" pitchFamily="2" charset="0"/>
              </a:rPr>
              <a:t>Helping people rebuild confidence after long periods out of the workforce</a:t>
            </a:r>
          </a:p>
        </p:txBody>
      </p:sp>
      <p:pic>
        <p:nvPicPr>
          <p:cNvPr id="22" name="Picture 21">
            <a:extLst>
              <a:ext uri="{FF2B5EF4-FFF2-40B4-BE49-F238E27FC236}">
                <a16:creationId xmlns:a16="http://schemas.microsoft.com/office/drawing/2014/main" id="{4113F562-8013-8555-AB11-EDE8E19318AA}"/>
              </a:ext>
            </a:extLst>
          </p:cNvPr>
          <p:cNvPicPr>
            <a:picLocks noChangeAspect="1"/>
          </p:cNvPicPr>
          <p:nvPr/>
        </p:nvPicPr>
        <p:blipFill>
          <a:blip r:embed="rId3"/>
          <a:stretch>
            <a:fillRect/>
          </a:stretch>
        </p:blipFill>
        <p:spPr>
          <a:xfrm>
            <a:off x="11171345" y="3391954"/>
            <a:ext cx="6430855" cy="4113746"/>
          </a:xfrm>
          <a:prstGeom prst="rect">
            <a:avLst/>
          </a:prstGeom>
        </p:spPr>
      </p:pic>
      <p:sp>
        <p:nvSpPr>
          <p:cNvPr id="26" name="TextBox 25">
            <a:extLst>
              <a:ext uri="{FF2B5EF4-FFF2-40B4-BE49-F238E27FC236}">
                <a16:creationId xmlns:a16="http://schemas.microsoft.com/office/drawing/2014/main" id="{1803E6B3-80B5-38A8-82AA-E0F7162F83F1}"/>
              </a:ext>
            </a:extLst>
          </p:cNvPr>
          <p:cNvSpPr txBox="1"/>
          <p:nvPr/>
        </p:nvSpPr>
        <p:spPr>
          <a:xfrm>
            <a:off x="11125200" y="132854"/>
            <a:ext cx="6743888" cy="3334246"/>
          </a:xfrm>
          <a:prstGeom prst="rect">
            <a:avLst/>
          </a:prstGeom>
          <a:noFill/>
        </p:spPr>
        <p:txBody>
          <a:bodyPr wrap="square">
            <a:spAutoFit/>
          </a:bodyPr>
          <a:lstStyle/>
          <a:p>
            <a:pPr algn="ctr">
              <a:lnSpc>
                <a:spcPts val="12799"/>
              </a:lnSpc>
            </a:pPr>
            <a:r>
              <a:rPr lang="en-US" sz="9600" b="1" dirty="0">
                <a:solidFill>
                  <a:srgbClr val="EBE4D5"/>
                </a:solidFill>
                <a:latin typeface="Prachason Neue Condensed Bold"/>
                <a:ea typeface="Prachason Neue Condensed Bold"/>
                <a:cs typeface="Prachason Neue Condensed Bold"/>
                <a:sym typeface="Prachason Neue Condensed Bold"/>
              </a:rPr>
              <a:t>Changes we’ve seen</a:t>
            </a:r>
          </a:p>
        </p:txBody>
      </p:sp>
      <p:pic>
        <p:nvPicPr>
          <p:cNvPr id="27" name="Picture 26">
            <a:extLst>
              <a:ext uri="{FF2B5EF4-FFF2-40B4-BE49-F238E27FC236}">
                <a16:creationId xmlns:a16="http://schemas.microsoft.com/office/drawing/2014/main" id="{97FD2CC8-B258-A9CC-248F-10345B5ACAF2}"/>
              </a:ext>
            </a:extLst>
          </p:cNvPr>
          <p:cNvPicPr>
            <a:picLocks noChangeAspect="1"/>
          </p:cNvPicPr>
          <p:nvPr/>
        </p:nvPicPr>
        <p:blipFill>
          <a:blip r:embed="rId4"/>
          <a:stretch>
            <a:fillRect/>
          </a:stretch>
        </p:blipFill>
        <p:spPr>
          <a:xfrm>
            <a:off x="7276499" y="876300"/>
            <a:ext cx="3210757" cy="4724400"/>
          </a:xfrm>
          <a:prstGeom prst="rect">
            <a:avLst/>
          </a:prstGeom>
        </p:spPr>
      </p:pic>
      <p:pic>
        <p:nvPicPr>
          <p:cNvPr id="28" name="Picture 27">
            <a:extLst>
              <a:ext uri="{FF2B5EF4-FFF2-40B4-BE49-F238E27FC236}">
                <a16:creationId xmlns:a16="http://schemas.microsoft.com/office/drawing/2014/main" id="{647909DD-F7F9-DC02-8866-E4F7807375B0}"/>
              </a:ext>
            </a:extLst>
          </p:cNvPr>
          <p:cNvPicPr>
            <a:picLocks noChangeAspect="1"/>
          </p:cNvPicPr>
          <p:nvPr/>
        </p:nvPicPr>
        <p:blipFill>
          <a:blip r:embed="rId5"/>
          <a:srcRect t="19549" b="20300"/>
          <a:stretch>
            <a:fillRect/>
          </a:stretch>
        </p:blipFill>
        <p:spPr>
          <a:xfrm>
            <a:off x="7010400" y="5753100"/>
            <a:ext cx="3678613" cy="4033928"/>
          </a:xfrm>
          <a:prstGeom prst="rect">
            <a:avLst/>
          </a:prstGeom>
        </p:spPr>
      </p:pic>
      <p:sp>
        <p:nvSpPr>
          <p:cNvPr id="30" name="TextBox 29">
            <a:extLst>
              <a:ext uri="{FF2B5EF4-FFF2-40B4-BE49-F238E27FC236}">
                <a16:creationId xmlns:a16="http://schemas.microsoft.com/office/drawing/2014/main" id="{160ACA70-78F1-67EE-FC41-16F574BBE3D9}"/>
              </a:ext>
            </a:extLst>
          </p:cNvPr>
          <p:cNvSpPr txBox="1"/>
          <p:nvPr/>
        </p:nvSpPr>
        <p:spPr>
          <a:xfrm>
            <a:off x="11328959" y="3573838"/>
            <a:ext cx="5968441" cy="3539430"/>
          </a:xfrm>
          <a:prstGeom prst="rect">
            <a:avLst/>
          </a:prstGeom>
          <a:noFill/>
        </p:spPr>
        <p:txBody>
          <a:bodyPr wrap="square">
            <a:spAutoFit/>
          </a:bodyPr>
          <a:lstStyle/>
          <a:p>
            <a:pPr algn="ctr"/>
            <a:r>
              <a:rPr lang="en-US" sz="3200" dirty="0">
                <a:solidFill>
                  <a:schemeClr val="bg1"/>
                </a:solidFill>
                <a:latin typeface="Raleway" pitchFamily="2" charset="0"/>
              </a:rPr>
              <a:t>Participants gained confidence, reconnected socially, strengthened essential skills, and began returning to education, training, or employment with renewed belief in themselves.</a:t>
            </a:r>
            <a:endParaRPr lang="en-CA" sz="3200" dirty="0">
              <a:solidFill>
                <a:schemeClr val="bg1"/>
              </a:solidFill>
              <a:latin typeface="Raleway" pitchFamily="2" charset="0"/>
            </a:endParaRPr>
          </a:p>
        </p:txBody>
      </p:sp>
    </p:spTree>
    <p:extLst>
      <p:ext uri="{BB962C8B-B14F-4D97-AF65-F5344CB8AC3E}">
        <p14:creationId xmlns:p14="http://schemas.microsoft.com/office/powerpoint/2010/main" val="1771826124"/>
      </p:ext>
    </p:extLst>
  </p:cSld>
  <p:clrMapOvr>
    <a:masterClrMapping/>
  </p:clrMapOvr>
  <p:transition>
    <p:wipe dir="d"/>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85125"/>
        </a:solidFill>
        <a:effectLst/>
      </p:bgPr>
    </p:bg>
    <p:spTree>
      <p:nvGrpSpPr>
        <p:cNvPr id="1" name=""/>
        <p:cNvGrpSpPr/>
        <p:nvPr/>
      </p:nvGrpSpPr>
      <p:grpSpPr>
        <a:xfrm>
          <a:off x="0" y="0"/>
          <a:ext cx="0" cy="0"/>
          <a:chOff x="0" y="0"/>
          <a:chExt cx="0" cy="0"/>
        </a:xfrm>
      </p:grpSpPr>
      <p:sp>
        <p:nvSpPr>
          <p:cNvPr id="2" name="Freeform 2"/>
          <p:cNvSpPr/>
          <p:nvPr/>
        </p:nvSpPr>
        <p:spPr>
          <a:xfrm>
            <a:off x="1769112" y="6099631"/>
            <a:ext cx="10016989" cy="2353992"/>
          </a:xfrm>
          <a:custGeom>
            <a:avLst/>
            <a:gdLst/>
            <a:ahLst/>
            <a:cxnLst/>
            <a:rect l="l" t="t" r="r" b="b"/>
            <a:pathLst>
              <a:path w="10016989" h="2353992">
                <a:moveTo>
                  <a:pt x="0" y="0"/>
                </a:moveTo>
                <a:lnTo>
                  <a:pt x="10016990" y="0"/>
                </a:lnTo>
                <a:lnTo>
                  <a:pt x="10016990" y="2353993"/>
                </a:lnTo>
                <a:lnTo>
                  <a:pt x="0" y="235399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CA"/>
          </a:p>
        </p:txBody>
      </p:sp>
      <p:sp>
        <p:nvSpPr>
          <p:cNvPr id="3" name="Freeform 3"/>
          <p:cNvSpPr/>
          <p:nvPr/>
        </p:nvSpPr>
        <p:spPr>
          <a:xfrm>
            <a:off x="11723643" y="6081578"/>
            <a:ext cx="3354618" cy="2353992"/>
          </a:xfrm>
          <a:custGeom>
            <a:avLst/>
            <a:gdLst/>
            <a:ahLst/>
            <a:cxnLst/>
            <a:rect l="l" t="t" r="r" b="b"/>
            <a:pathLst>
              <a:path w="3354618" h="2353992">
                <a:moveTo>
                  <a:pt x="0" y="0"/>
                </a:moveTo>
                <a:lnTo>
                  <a:pt x="3354618" y="0"/>
                </a:lnTo>
                <a:lnTo>
                  <a:pt x="3354618" y="2353992"/>
                </a:lnTo>
                <a:lnTo>
                  <a:pt x="0" y="2353992"/>
                </a:lnTo>
                <a:lnTo>
                  <a:pt x="0" y="0"/>
                </a:lnTo>
                <a:close/>
              </a:path>
            </a:pathLst>
          </a:custGeom>
          <a:blipFill>
            <a:blip>
              <a:extLst>
                <a:ext uri="{96DAC541-7B7A-43D3-8B79-37D633B846F1}">
                  <asvg:svgBlip xmlns:asvg="http://schemas.microsoft.com/office/drawing/2016/SVG/main" r:embed="rId3"/>
                </a:ext>
              </a:extLst>
            </a:blip>
            <a:stretch>
              <a:fillRect r="-198602"/>
            </a:stretch>
          </a:blipFill>
        </p:spPr>
        <p:txBody>
          <a:bodyPr/>
          <a:lstStyle/>
          <a:p>
            <a:endParaRPr lang="en-CA"/>
          </a:p>
        </p:txBody>
      </p:sp>
      <p:sp>
        <p:nvSpPr>
          <p:cNvPr id="4" name="Freeform 4"/>
          <p:cNvSpPr/>
          <p:nvPr/>
        </p:nvSpPr>
        <p:spPr>
          <a:xfrm rot="-5400000">
            <a:off x="12589779" y="3089257"/>
            <a:ext cx="2782287" cy="3202354"/>
          </a:xfrm>
          <a:custGeom>
            <a:avLst/>
            <a:gdLst/>
            <a:ahLst/>
            <a:cxnLst/>
            <a:rect l="l" t="t" r="r" b="b"/>
            <a:pathLst>
              <a:path w="2782287" h="3202354">
                <a:moveTo>
                  <a:pt x="0" y="0"/>
                </a:moveTo>
                <a:lnTo>
                  <a:pt x="2782287" y="0"/>
                </a:lnTo>
                <a:lnTo>
                  <a:pt x="2782287" y="3202354"/>
                </a:lnTo>
                <a:lnTo>
                  <a:pt x="0" y="3202354"/>
                </a:lnTo>
                <a:lnTo>
                  <a:pt x="0" y="0"/>
                </a:lnTo>
                <a:close/>
              </a:path>
            </a:pathLst>
          </a:custGeom>
          <a:blipFill>
            <a:blip r:embed="rId4"/>
            <a:stretch>
              <a:fillRect t="-7102" b="-8741"/>
            </a:stretch>
          </a:blipFill>
          <a:ln w="38100" cap="sq">
            <a:solidFill>
              <a:srgbClr val="1CC1BA"/>
            </a:solidFill>
            <a:prstDash val="solid"/>
            <a:miter/>
          </a:ln>
        </p:spPr>
        <p:txBody>
          <a:bodyPr/>
          <a:lstStyle/>
          <a:p>
            <a:endParaRPr lang="en-CA"/>
          </a:p>
        </p:txBody>
      </p:sp>
      <p:sp>
        <p:nvSpPr>
          <p:cNvPr id="5" name="Freeform 5"/>
          <p:cNvSpPr/>
          <p:nvPr/>
        </p:nvSpPr>
        <p:spPr>
          <a:xfrm>
            <a:off x="5818542" y="3092191"/>
            <a:ext cx="2961872" cy="2797890"/>
          </a:xfrm>
          <a:custGeom>
            <a:avLst/>
            <a:gdLst/>
            <a:ahLst/>
            <a:cxnLst/>
            <a:rect l="l" t="t" r="r" b="b"/>
            <a:pathLst>
              <a:path w="2961872" h="2797890">
                <a:moveTo>
                  <a:pt x="0" y="0"/>
                </a:moveTo>
                <a:lnTo>
                  <a:pt x="2961871" y="0"/>
                </a:lnTo>
                <a:lnTo>
                  <a:pt x="2961871" y="2797890"/>
                </a:lnTo>
                <a:lnTo>
                  <a:pt x="0" y="2797890"/>
                </a:lnTo>
                <a:lnTo>
                  <a:pt x="0" y="0"/>
                </a:lnTo>
                <a:close/>
              </a:path>
            </a:pathLst>
          </a:custGeom>
          <a:blipFill>
            <a:blip r:embed="rId5"/>
            <a:stretch>
              <a:fillRect l="-9419" r="-16532"/>
            </a:stretch>
          </a:blipFill>
          <a:ln w="38100" cap="sq">
            <a:solidFill>
              <a:srgbClr val="1CC1BA"/>
            </a:solidFill>
            <a:prstDash val="solid"/>
            <a:miter/>
          </a:ln>
        </p:spPr>
        <p:txBody>
          <a:bodyPr/>
          <a:lstStyle/>
          <a:p>
            <a:endParaRPr lang="en-CA"/>
          </a:p>
        </p:txBody>
      </p:sp>
      <p:sp>
        <p:nvSpPr>
          <p:cNvPr id="6" name="Freeform 6"/>
          <p:cNvSpPr/>
          <p:nvPr/>
        </p:nvSpPr>
        <p:spPr>
          <a:xfrm>
            <a:off x="160474" y="3114559"/>
            <a:ext cx="2681529" cy="2797890"/>
          </a:xfrm>
          <a:custGeom>
            <a:avLst/>
            <a:gdLst/>
            <a:ahLst/>
            <a:cxnLst/>
            <a:rect l="l" t="t" r="r" b="b"/>
            <a:pathLst>
              <a:path w="2681529" h="2797890">
                <a:moveTo>
                  <a:pt x="0" y="0"/>
                </a:moveTo>
                <a:lnTo>
                  <a:pt x="2681530" y="0"/>
                </a:lnTo>
                <a:lnTo>
                  <a:pt x="2681530" y="2797890"/>
                </a:lnTo>
                <a:lnTo>
                  <a:pt x="0" y="2797890"/>
                </a:lnTo>
                <a:lnTo>
                  <a:pt x="0" y="0"/>
                </a:lnTo>
                <a:close/>
              </a:path>
            </a:pathLst>
          </a:custGeom>
          <a:blipFill>
            <a:blip r:embed="rId6"/>
            <a:stretch>
              <a:fillRect b="-27788"/>
            </a:stretch>
          </a:blipFill>
          <a:ln w="38100" cap="sq">
            <a:solidFill>
              <a:srgbClr val="1CC1BA"/>
            </a:solidFill>
            <a:prstDash val="solid"/>
            <a:miter/>
          </a:ln>
        </p:spPr>
        <p:txBody>
          <a:bodyPr/>
          <a:lstStyle/>
          <a:p>
            <a:endParaRPr lang="en-CA"/>
          </a:p>
        </p:txBody>
      </p:sp>
      <p:sp>
        <p:nvSpPr>
          <p:cNvPr id="7" name="Freeform 7"/>
          <p:cNvSpPr/>
          <p:nvPr/>
        </p:nvSpPr>
        <p:spPr>
          <a:xfrm>
            <a:off x="15896425" y="3713005"/>
            <a:ext cx="2200727" cy="2252280"/>
          </a:xfrm>
          <a:custGeom>
            <a:avLst/>
            <a:gdLst/>
            <a:ahLst/>
            <a:cxnLst/>
            <a:rect l="l" t="t" r="r" b="b"/>
            <a:pathLst>
              <a:path w="2200727" h="2252280">
                <a:moveTo>
                  <a:pt x="0" y="0"/>
                </a:moveTo>
                <a:lnTo>
                  <a:pt x="2200727" y="0"/>
                </a:lnTo>
                <a:lnTo>
                  <a:pt x="2200727" y="2252280"/>
                </a:lnTo>
                <a:lnTo>
                  <a:pt x="0" y="2252280"/>
                </a:lnTo>
                <a:lnTo>
                  <a:pt x="0" y="0"/>
                </a:lnTo>
                <a:close/>
              </a:path>
            </a:pathLst>
          </a:custGeom>
          <a:blipFill>
            <a:blip r:embed="rId7"/>
            <a:stretch>
              <a:fillRect l="-23614" t="-40958" r="-7949" b="-29891"/>
            </a:stretch>
          </a:blipFill>
          <a:ln w="38100" cap="sq">
            <a:solidFill>
              <a:srgbClr val="1CC1BA"/>
            </a:solidFill>
            <a:prstDash val="solid"/>
            <a:miter/>
          </a:ln>
        </p:spPr>
        <p:txBody>
          <a:bodyPr/>
          <a:lstStyle/>
          <a:p>
            <a:endParaRPr lang="en-CA"/>
          </a:p>
        </p:txBody>
      </p:sp>
      <p:sp>
        <p:nvSpPr>
          <p:cNvPr id="8" name="Freeform 8"/>
          <p:cNvSpPr/>
          <p:nvPr/>
        </p:nvSpPr>
        <p:spPr>
          <a:xfrm>
            <a:off x="9094738" y="3713005"/>
            <a:ext cx="2970682" cy="2235222"/>
          </a:xfrm>
          <a:custGeom>
            <a:avLst/>
            <a:gdLst/>
            <a:ahLst/>
            <a:cxnLst/>
            <a:rect l="l" t="t" r="r" b="b"/>
            <a:pathLst>
              <a:path w="2970682" h="2235222">
                <a:moveTo>
                  <a:pt x="0" y="2235223"/>
                </a:moveTo>
                <a:lnTo>
                  <a:pt x="0" y="0"/>
                </a:lnTo>
                <a:lnTo>
                  <a:pt x="2970683" y="0"/>
                </a:lnTo>
                <a:lnTo>
                  <a:pt x="2970683" y="2235223"/>
                </a:lnTo>
                <a:lnTo>
                  <a:pt x="0" y="2235223"/>
                </a:lnTo>
                <a:close/>
              </a:path>
            </a:pathLst>
          </a:custGeom>
          <a:blipFill>
            <a:blip r:embed="rId8"/>
            <a:stretch>
              <a:fillRect t="-38316" b="-38316"/>
            </a:stretch>
          </a:blipFill>
          <a:ln w="38100" cap="sq">
            <a:solidFill>
              <a:srgbClr val="1CC1BA"/>
            </a:solidFill>
            <a:prstDash val="solid"/>
            <a:miter/>
          </a:ln>
        </p:spPr>
        <p:txBody>
          <a:bodyPr/>
          <a:lstStyle/>
          <a:p>
            <a:endParaRPr lang="en-CA"/>
          </a:p>
        </p:txBody>
      </p:sp>
      <p:sp>
        <p:nvSpPr>
          <p:cNvPr id="9" name="Freeform 9"/>
          <p:cNvSpPr/>
          <p:nvPr/>
        </p:nvSpPr>
        <p:spPr>
          <a:xfrm>
            <a:off x="3147901" y="3483967"/>
            <a:ext cx="2356316" cy="2406114"/>
          </a:xfrm>
          <a:custGeom>
            <a:avLst/>
            <a:gdLst/>
            <a:ahLst/>
            <a:cxnLst/>
            <a:rect l="l" t="t" r="r" b="b"/>
            <a:pathLst>
              <a:path w="2356316" h="2406114">
                <a:moveTo>
                  <a:pt x="0" y="0"/>
                </a:moveTo>
                <a:lnTo>
                  <a:pt x="2356316" y="0"/>
                </a:lnTo>
                <a:lnTo>
                  <a:pt x="2356316" y="2406114"/>
                </a:lnTo>
                <a:lnTo>
                  <a:pt x="0" y="2406114"/>
                </a:lnTo>
                <a:lnTo>
                  <a:pt x="0" y="0"/>
                </a:lnTo>
                <a:close/>
              </a:path>
            </a:pathLst>
          </a:custGeom>
          <a:blipFill>
            <a:blip r:embed="rId9"/>
            <a:stretch>
              <a:fillRect t="-20740" b="-9833"/>
            </a:stretch>
          </a:blipFill>
          <a:ln w="38100" cap="sq">
            <a:solidFill>
              <a:srgbClr val="1CC1BA"/>
            </a:solidFill>
            <a:prstDash val="solid"/>
            <a:miter/>
          </a:ln>
        </p:spPr>
        <p:txBody>
          <a:bodyPr/>
          <a:lstStyle/>
          <a:p>
            <a:endParaRPr lang="en-CA"/>
          </a:p>
        </p:txBody>
      </p:sp>
      <p:sp>
        <p:nvSpPr>
          <p:cNvPr id="10" name="TextBox 10"/>
          <p:cNvSpPr txBox="1"/>
          <p:nvPr/>
        </p:nvSpPr>
        <p:spPr>
          <a:xfrm>
            <a:off x="2616981" y="358224"/>
            <a:ext cx="12326864" cy="2778806"/>
          </a:xfrm>
          <a:prstGeom prst="rect">
            <a:avLst/>
          </a:prstGeom>
        </p:spPr>
        <p:txBody>
          <a:bodyPr lIns="0" tIns="0" rIns="0" bIns="0" rtlCol="0" anchor="t">
            <a:spAutoFit/>
          </a:bodyPr>
          <a:lstStyle/>
          <a:p>
            <a:pPr algn="l">
              <a:lnSpc>
                <a:spcPts val="22452"/>
              </a:lnSpc>
            </a:pPr>
            <a:r>
              <a:rPr lang="en-US" sz="16881">
                <a:solidFill>
                  <a:srgbClr val="EBE4D5"/>
                </a:solidFill>
                <a:latin typeface="Alex Brush"/>
                <a:ea typeface="Alex Brush"/>
                <a:cs typeface="Alex Brush"/>
                <a:sym typeface="Alex Brush"/>
              </a:rPr>
              <a:t>Success Stories</a:t>
            </a:r>
          </a:p>
        </p:txBody>
      </p:sp>
      <p:sp>
        <p:nvSpPr>
          <p:cNvPr id="11" name="TextBox 11"/>
          <p:cNvSpPr txBox="1"/>
          <p:nvPr/>
        </p:nvSpPr>
        <p:spPr>
          <a:xfrm>
            <a:off x="1600800" y="8763090"/>
            <a:ext cx="14987875" cy="1346522"/>
          </a:xfrm>
          <a:prstGeom prst="rect">
            <a:avLst/>
          </a:prstGeom>
        </p:spPr>
        <p:txBody>
          <a:bodyPr lIns="0" tIns="0" rIns="0" bIns="0" rtlCol="0" anchor="t">
            <a:spAutoFit/>
          </a:bodyPr>
          <a:lstStyle/>
          <a:p>
            <a:pPr algn="ctr">
              <a:lnSpc>
                <a:spcPts val="3479"/>
              </a:lnSpc>
            </a:pPr>
            <a:r>
              <a:rPr lang="en-US" sz="3200" dirty="0">
                <a:solidFill>
                  <a:schemeClr val="bg1"/>
                </a:solidFill>
              </a:rPr>
              <a:t>Behind every participant is potential, with patience, flexibility, and supportive opportunities, people who have faced barriers can become dedicated, reliable employees and valuable members of the workforce.</a:t>
            </a:r>
            <a:endParaRPr lang="en-US" sz="2899" dirty="0">
              <a:solidFill>
                <a:schemeClr val="bg1"/>
              </a:solidFill>
              <a:latin typeface="Playfair Display" panose="00000500000000000000" pitchFamily="2" charset="0"/>
              <a:ea typeface="Playfair Display"/>
              <a:cs typeface="Playfair Display"/>
              <a:sym typeface="Playfair Display"/>
            </a:endParaRPr>
          </a:p>
        </p:txBody>
      </p:sp>
      <p:sp>
        <p:nvSpPr>
          <p:cNvPr id="12" name="TextBox 12"/>
          <p:cNvSpPr txBox="1"/>
          <p:nvPr/>
        </p:nvSpPr>
        <p:spPr>
          <a:xfrm>
            <a:off x="2385090" y="7239522"/>
            <a:ext cx="2397668" cy="638175"/>
          </a:xfrm>
          <a:prstGeom prst="rect">
            <a:avLst/>
          </a:prstGeom>
        </p:spPr>
        <p:txBody>
          <a:bodyPr lIns="0" tIns="0" rIns="0" bIns="0" rtlCol="0" anchor="t">
            <a:spAutoFit/>
          </a:bodyPr>
          <a:lstStyle/>
          <a:p>
            <a:pPr algn="ctr">
              <a:lnSpc>
                <a:spcPts val="2520"/>
              </a:lnSpc>
              <a:spcBef>
                <a:spcPct val="0"/>
              </a:spcBef>
            </a:pPr>
            <a:r>
              <a:rPr lang="en-US" sz="2100" b="1">
                <a:solidFill>
                  <a:srgbClr val="4788C9"/>
                </a:solidFill>
                <a:latin typeface="HK Grotesk Bold"/>
                <a:ea typeface="HK Grotesk Bold"/>
                <a:cs typeface="HK Grotesk Bold"/>
                <a:sym typeface="HK Grotesk Bold"/>
              </a:rPr>
              <a:t>INCREASED INDEPENDENCE</a:t>
            </a:r>
          </a:p>
        </p:txBody>
      </p:sp>
      <p:sp>
        <p:nvSpPr>
          <p:cNvPr id="13" name="TextBox 13"/>
          <p:cNvSpPr txBox="1"/>
          <p:nvPr/>
        </p:nvSpPr>
        <p:spPr>
          <a:xfrm>
            <a:off x="5641448" y="7082359"/>
            <a:ext cx="2747573" cy="952500"/>
          </a:xfrm>
          <a:prstGeom prst="rect">
            <a:avLst/>
          </a:prstGeom>
        </p:spPr>
        <p:txBody>
          <a:bodyPr lIns="0" tIns="0" rIns="0" bIns="0" rtlCol="0" anchor="t">
            <a:spAutoFit/>
          </a:bodyPr>
          <a:lstStyle/>
          <a:p>
            <a:pPr algn="ctr">
              <a:lnSpc>
                <a:spcPts val="2520"/>
              </a:lnSpc>
            </a:pPr>
            <a:r>
              <a:rPr lang="en-US" sz="2100" b="1">
                <a:solidFill>
                  <a:srgbClr val="4788C9"/>
                </a:solidFill>
                <a:latin typeface="HK Grotesk Bold"/>
                <a:ea typeface="HK Grotesk Bold"/>
                <a:cs typeface="HK Grotesk Bold"/>
                <a:sym typeface="HK Grotesk Bold"/>
              </a:rPr>
              <a:t>CAREER DISRUPTION AFTER 20 YEARS IN CONSTRUCTION</a:t>
            </a:r>
          </a:p>
        </p:txBody>
      </p:sp>
      <p:sp>
        <p:nvSpPr>
          <p:cNvPr id="14" name="TextBox 14"/>
          <p:cNvSpPr txBox="1"/>
          <p:nvPr/>
        </p:nvSpPr>
        <p:spPr>
          <a:xfrm>
            <a:off x="8976070" y="6993205"/>
            <a:ext cx="2747573" cy="1266825"/>
          </a:xfrm>
          <a:prstGeom prst="rect">
            <a:avLst/>
          </a:prstGeom>
        </p:spPr>
        <p:txBody>
          <a:bodyPr lIns="0" tIns="0" rIns="0" bIns="0" rtlCol="0" anchor="t">
            <a:spAutoFit/>
          </a:bodyPr>
          <a:lstStyle/>
          <a:p>
            <a:pPr algn="ctr">
              <a:lnSpc>
                <a:spcPts val="2520"/>
              </a:lnSpc>
              <a:spcBef>
                <a:spcPct val="0"/>
              </a:spcBef>
            </a:pPr>
            <a:r>
              <a:rPr lang="en-US" sz="2100" b="1">
                <a:solidFill>
                  <a:srgbClr val="4788C9"/>
                </a:solidFill>
                <a:latin typeface="HK Grotesk Bold"/>
                <a:ea typeface="HK Grotesk Bold"/>
                <a:cs typeface="HK Grotesk Bold"/>
                <a:sym typeface="HK Grotesk Bold"/>
              </a:rPr>
              <a:t>SEEKING CONNECTION AND STRUCTURE THROUGH CELI</a:t>
            </a:r>
          </a:p>
        </p:txBody>
      </p:sp>
      <p:sp>
        <p:nvSpPr>
          <p:cNvPr id="15" name="TextBox 15"/>
          <p:cNvSpPr txBox="1"/>
          <p:nvPr/>
        </p:nvSpPr>
        <p:spPr>
          <a:xfrm>
            <a:off x="12235321" y="7239522"/>
            <a:ext cx="2747573" cy="638175"/>
          </a:xfrm>
          <a:prstGeom prst="rect">
            <a:avLst/>
          </a:prstGeom>
        </p:spPr>
        <p:txBody>
          <a:bodyPr lIns="0" tIns="0" rIns="0" bIns="0" rtlCol="0" anchor="t">
            <a:spAutoFit/>
          </a:bodyPr>
          <a:lstStyle/>
          <a:p>
            <a:pPr algn="ctr">
              <a:lnSpc>
                <a:spcPts val="2520"/>
              </a:lnSpc>
              <a:spcBef>
                <a:spcPct val="0"/>
              </a:spcBef>
            </a:pPr>
            <a:r>
              <a:rPr lang="en-US" sz="2100" b="1">
                <a:solidFill>
                  <a:srgbClr val="4788C9"/>
                </a:solidFill>
                <a:latin typeface="HK Grotesk Bold"/>
                <a:ea typeface="HK Grotesk Bold"/>
                <a:cs typeface="HK Grotesk Bold"/>
                <a:sym typeface="HK Grotesk Bold"/>
              </a:rPr>
              <a:t>TURNING HARDSHIP INTO HOPE</a:t>
            </a:r>
          </a:p>
        </p:txBody>
      </p:sp>
      <p:sp>
        <p:nvSpPr>
          <p:cNvPr id="16" name="TextBox 16"/>
          <p:cNvSpPr txBox="1"/>
          <p:nvPr/>
        </p:nvSpPr>
        <p:spPr>
          <a:xfrm>
            <a:off x="2656238" y="6532576"/>
            <a:ext cx="2048747" cy="336804"/>
          </a:xfrm>
          <a:prstGeom prst="rect">
            <a:avLst/>
          </a:prstGeom>
        </p:spPr>
        <p:txBody>
          <a:bodyPr lIns="0" tIns="0" rIns="0" bIns="0" rtlCol="0" anchor="t">
            <a:spAutoFit/>
          </a:bodyPr>
          <a:lstStyle/>
          <a:p>
            <a:pPr algn="l">
              <a:lnSpc>
                <a:spcPts val="2793"/>
              </a:lnSpc>
            </a:pPr>
            <a:r>
              <a:rPr lang="en-US" sz="2100">
                <a:solidFill>
                  <a:srgbClr val="4788C9"/>
                </a:solidFill>
                <a:latin typeface="Playfair Display"/>
                <a:ea typeface="Playfair Display"/>
                <a:cs typeface="Playfair Display"/>
                <a:sym typeface="Playfair Display"/>
              </a:rPr>
              <a:t>Success Story #1</a:t>
            </a:r>
          </a:p>
        </p:txBody>
      </p:sp>
      <p:sp>
        <p:nvSpPr>
          <p:cNvPr id="17" name="TextBox 17"/>
          <p:cNvSpPr txBox="1"/>
          <p:nvPr/>
        </p:nvSpPr>
        <p:spPr>
          <a:xfrm>
            <a:off x="5990860" y="6548578"/>
            <a:ext cx="2048747" cy="336804"/>
          </a:xfrm>
          <a:prstGeom prst="rect">
            <a:avLst/>
          </a:prstGeom>
        </p:spPr>
        <p:txBody>
          <a:bodyPr lIns="0" tIns="0" rIns="0" bIns="0" rtlCol="0" anchor="t">
            <a:spAutoFit/>
          </a:bodyPr>
          <a:lstStyle/>
          <a:p>
            <a:pPr algn="l">
              <a:lnSpc>
                <a:spcPts val="2793"/>
              </a:lnSpc>
            </a:pPr>
            <a:r>
              <a:rPr lang="en-US" sz="2100">
                <a:solidFill>
                  <a:srgbClr val="4788C9"/>
                </a:solidFill>
                <a:latin typeface="Playfair Display"/>
                <a:ea typeface="Playfair Display"/>
                <a:cs typeface="Playfair Display"/>
                <a:sym typeface="Playfair Display"/>
              </a:rPr>
              <a:t>Success Story #2</a:t>
            </a:r>
          </a:p>
        </p:txBody>
      </p:sp>
      <p:sp>
        <p:nvSpPr>
          <p:cNvPr id="18" name="TextBox 18"/>
          <p:cNvSpPr txBox="1"/>
          <p:nvPr/>
        </p:nvSpPr>
        <p:spPr>
          <a:xfrm>
            <a:off x="9325483" y="6532576"/>
            <a:ext cx="2048747" cy="336804"/>
          </a:xfrm>
          <a:prstGeom prst="rect">
            <a:avLst/>
          </a:prstGeom>
        </p:spPr>
        <p:txBody>
          <a:bodyPr lIns="0" tIns="0" rIns="0" bIns="0" rtlCol="0" anchor="t">
            <a:spAutoFit/>
          </a:bodyPr>
          <a:lstStyle/>
          <a:p>
            <a:pPr algn="l">
              <a:lnSpc>
                <a:spcPts val="2793"/>
              </a:lnSpc>
            </a:pPr>
            <a:r>
              <a:rPr lang="en-US" sz="2100">
                <a:solidFill>
                  <a:srgbClr val="4788C9"/>
                </a:solidFill>
                <a:latin typeface="Playfair Display"/>
                <a:ea typeface="Playfair Display"/>
                <a:cs typeface="Playfair Display"/>
                <a:sym typeface="Playfair Display"/>
              </a:rPr>
              <a:t>Success Story #3</a:t>
            </a:r>
          </a:p>
        </p:txBody>
      </p:sp>
      <p:sp>
        <p:nvSpPr>
          <p:cNvPr id="19" name="TextBox 19"/>
          <p:cNvSpPr txBox="1"/>
          <p:nvPr/>
        </p:nvSpPr>
        <p:spPr>
          <a:xfrm>
            <a:off x="12663206" y="6532576"/>
            <a:ext cx="2048747" cy="336804"/>
          </a:xfrm>
          <a:prstGeom prst="rect">
            <a:avLst/>
          </a:prstGeom>
        </p:spPr>
        <p:txBody>
          <a:bodyPr lIns="0" tIns="0" rIns="0" bIns="0" rtlCol="0" anchor="t">
            <a:spAutoFit/>
          </a:bodyPr>
          <a:lstStyle/>
          <a:p>
            <a:pPr algn="l">
              <a:lnSpc>
                <a:spcPts val="2793"/>
              </a:lnSpc>
            </a:pPr>
            <a:r>
              <a:rPr lang="en-US" sz="2100">
                <a:solidFill>
                  <a:srgbClr val="4788C9"/>
                </a:solidFill>
                <a:latin typeface="Playfair Display"/>
                <a:ea typeface="Playfair Display"/>
                <a:cs typeface="Playfair Display"/>
                <a:sym typeface="Playfair Display"/>
              </a:rPr>
              <a:t>Success Story #4</a:t>
            </a:r>
          </a:p>
        </p:txBody>
      </p:sp>
    </p:spTree>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85125"/>
        </a:solidFill>
        <a:effectLst/>
      </p:bgPr>
    </p:bg>
    <p:spTree>
      <p:nvGrpSpPr>
        <p:cNvPr id="1" name=""/>
        <p:cNvGrpSpPr/>
        <p:nvPr/>
      </p:nvGrpSpPr>
      <p:grpSpPr>
        <a:xfrm>
          <a:off x="0" y="0"/>
          <a:ext cx="0" cy="0"/>
          <a:chOff x="0" y="0"/>
          <a:chExt cx="0" cy="0"/>
        </a:xfrm>
      </p:grpSpPr>
      <p:grpSp>
        <p:nvGrpSpPr>
          <p:cNvPr id="2" name="Group 2"/>
          <p:cNvGrpSpPr/>
          <p:nvPr/>
        </p:nvGrpSpPr>
        <p:grpSpPr>
          <a:xfrm>
            <a:off x="3884821" y="2218348"/>
            <a:ext cx="3446778" cy="2480062"/>
            <a:chOff x="0" y="0"/>
            <a:chExt cx="1441615" cy="1037286"/>
          </a:xfrm>
        </p:grpSpPr>
        <p:sp>
          <p:nvSpPr>
            <p:cNvPr id="3" name="Freeform 3"/>
            <p:cNvSpPr/>
            <p:nvPr/>
          </p:nvSpPr>
          <p:spPr>
            <a:xfrm>
              <a:off x="0" y="0"/>
              <a:ext cx="1441615" cy="1037286"/>
            </a:xfrm>
            <a:custGeom>
              <a:avLst/>
              <a:gdLst/>
              <a:ahLst/>
              <a:cxnLst/>
              <a:rect l="l" t="t" r="r" b="b"/>
              <a:pathLst>
                <a:path w="1441615" h="1037286">
                  <a:moveTo>
                    <a:pt x="22461" y="0"/>
                  </a:moveTo>
                  <a:lnTo>
                    <a:pt x="1419153" y="0"/>
                  </a:lnTo>
                  <a:cubicBezTo>
                    <a:pt x="1425111" y="0"/>
                    <a:pt x="1430824" y="2366"/>
                    <a:pt x="1435036" y="6579"/>
                  </a:cubicBezTo>
                  <a:cubicBezTo>
                    <a:pt x="1439248" y="10791"/>
                    <a:pt x="1441615" y="16504"/>
                    <a:pt x="1441615" y="22461"/>
                  </a:cubicBezTo>
                  <a:lnTo>
                    <a:pt x="1441615" y="1014824"/>
                  </a:lnTo>
                  <a:cubicBezTo>
                    <a:pt x="1441615" y="1020782"/>
                    <a:pt x="1439248" y="1026495"/>
                    <a:pt x="1435036" y="1030707"/>
                  </a:cubicBezTo>
                  <a:cubicBezTo>
                    <a:pt x="1430824" y="1034919"/>
                    <a:pt x="1425111" y="1037286"/>
                    <a:pt x="1419153" y="1037286"/>
                  </a:cubicBezTo>
                  <a:lnTo>
                    <a:pt x="22461" y="1037286"/>
                  </a:lnTo>
                  <a:cubicBezTo>
                    <a:pt x="16504" y="1037286"/>
                    <a:pt x="10791" y="1034919"/>
                    <a:pt x="6579" y="1030707"/>
                  </a:cubicBezTo>
                  <a:cubicBezTo>
                    <a:pt x="2366" y="1026495"/>
                    <a:pt x="0" y="1020782"/>
                    <a:pt x="0" y="1014824"/>
                  </a:cubicBezTo>
                  <a:lnTo>
                    <a:pt x="0" y="22461"/>
                  </a:lnTo>
                  <a:cubicBezTo>
                    <a:pt x="0" y="16504"/>
                    <a:pt x="2366" y="10791"/>
                    <a:pt x="6579" y="6579"/>
                  </a:cubicBezTo>
                  <a:cubicBezTo>
                    <a:pt x="10791" y="2366"/>
                    <a:pt x="16504" y="0"/>
                    <a:pt x="22461" y="0"/>
                  </a:cubicBezTo>
                  <a:close/>
                </a:path>
              </a:pathLst>
            </a:custGeom>
            <a:blipFill>
              <a:blip r:embed="rId2"/>
              <a:stretch>
                <a:fillRect t="-42653" b="-42653"/>
              </a:stretch>
            </a:blipFill>
            <a:ln w="28575" cap="sq">
              <a:solidFill>
                <a:srgbClr val="EBE4D5"/>
              </a:solidFill>
              <a:prstDash val="solid"/>
              <a:miter/>
            </a:ln>
          </p:spPr>
          <p:txBody>
            <a:bodyPr/>
            <a:lstStyle/>
            <a:p>
              <a:endParaRPr lang="en-CA"/>
            </a:p>
          </p:txBody>
        </p:sp>
      </p:grpSp>
      <p:sp>
        <p:nvSpPr>
          <p:cNvPr id="4" name="Freeform 4"/>
          <p:cNvSpPr/>
          <p:nvPr/>
        </p:nvSpPr>
        <p:spPr>
          <a:xfrm>
            <a:off x="13357152" y="3315154"/>
            <a:ext cx="6592115" cy="7883088"/>
          </a:xfrm>
          <a:custGeom>
            <a:avLst/>
            <a:gdLst/>
            <a:ahLst/>
            <a:cxnLst/>
            <a:rect l="l" t="t" r="r" b="b"/>
            <a:pathLst>
              <a:path w="6592115" h="7883088">
                <a:moveTo>
                  <a:pt x="0" y="0"/>
                </a:moveTo>
                <a:lnTo>
                  <a:pt x="6592116" y="0"/>
                </a:lnTo>
                <a:lnTo>
                  <a:pt x="6592116" y="7883088"/>
                </a:lnTo>
                <a:lnTo>
                  <a:pt x="0" y="7883088"/>
                </a:lnTo>
                <a:lnTo>
                  <a:pt x="0" y="0"/>
                </a:lnTo>
                <a:close/>
              </a:path>
            </a:pathLst>
          </a:custGeom>
          <a:blipFill>
            <a:blip r:embed="rId3"/>
            <a:stretch>
              <a:fillRect t="-38506"/>
            </a:stretch>
          </a:blipFill>
          <a:ln cap="sq">
            <a:noFill/>
            <a:prstDash val="solid"/>
            <a:miter/>
          </a:ln>
        </p:spPr>
        <p:txBody>
          <a:bodyPr/>
          <a:lstStyle/>
          <a:p>
            <a:endParaRPr lang="en-CA"/>
          </a:p>
        </p:txBody>
      </p:sp>
      <p:grpSp>
        <p:nvGrpSpPr>
          <p:cNvPr id="5" name="Group 5"/>
          <p:cNvGrpSpPr/>
          <p:nvPr/>
        </p:nvGrpSpPr>
        <p:grpSpPr>
          <a:xfrm>
            <a:off x="293040" y="4055267"/>
            <a:ext cx="3408571" cy="2895218"/>
            <a:chOff x="0" y="0"/>
            <a:chExt cx="2208206" cy="1875635"/>
          </a:xfrm>
        </p:grpSpPr>
        <p:sp>
          <p:nvSpPr>
            <p:cNvPr id="6" name="Freeform 6"/>
            <p:cNvSpPr/>
            <p:nvPr/>
          </p:nvSpPr>
          <p:spPr>
            <a:xfrm>
              <a:off x="0" y="0"/>
              <a:ext cx="2208206" cy="1875636"/>
            </a:xfrm>
            <a:custGeom>
              <a:avLst/>
              <a:gdLst/>
              <a:ahLst/>
              <a:cxnLst/>
              <a:rect l="l" t="t" r="r" b="b"/>
              <a:pathLst>
                <a:path w="2208206" h="1875636">
                  <a:moveTo>
                    <a:pt x="22713" y="0"/>
                  </a:moveTo>
                  <a:lnTo>
                    <a:pt x="2185493" y="0"/>
                  </a:lnTo>
                  <a:cubicBezTo>
                    <a:pt x="2191516" y="0"/>
                    <a:pt x="2197294" y="2393"/>
                    <a:pt x="2201553" y="6653"/>
                  </a:cubicBezTo>
                  <a:cubicBezTo>
                    <a:pt x="2205813" y="10912"/>
                    <a:pt x="2208206" y="16689"/>
                    <a:pt x="2208206" y="22713"/>
                  </a:cubicBezTo>
                  <a:lnTo>
                    <a:pt x="2208206" y="1852922"/>
                  </a:lnTo>
                  <a:cubicBezTo>
                    <a:pt x="2208206" y="1858946"/>
                    <a:pt x="2205813" y="1864723"/>
                    <a:pt x="2201553" y="1868983"/>
                  </a:cubicBezTo>
                  <a:cubicBezTo>
                    <a:pt x="2197294" y="1873243"/>
                    <a:pt x="2191516" y="1875636"/>
                    <a:pt x="2185493" y="1875636"/>
                  </a:cubicBezTo>
                  <a:lnTo>
                    <a:pt x="22713" y="1875636"/>
                  </a:lnTo>
                  <a:cubicBezTo>
                    <a:pt x="16689" y="1875636"/>
                    <a:pt x="10912" y="1873243"/>
                    <a:pt x="6653" y="1868983"/>
                  </a:cubicBezTo>
                  <a:cubicBezTo>
                    <a:pt x="2393" y="1864723"/>
                    <a:pt x="0" y="1858946"/>
                    <a:pt x="0" y="1852922"/>
                  </a:cubicBezTo>
                  <a:lnTo>
                    <a:pt x="0" y="22713"/>
                  </a:lnTo>
                  <a:cubicBezTo>
                    <a:pt x="0" y="16689"/>
                    <a:pt x="2393" y="10912"/>
                    <a:pt x="6653" y="6653"/>
                  </a:cubicBezTo>
                  <a:cubicBezTo>
                    <a:pt x="10912" y="2393"/>
                    <a:pt x="16689" y="0"/>
                    <a:pt x="22713" y="0"/>
                  </a:cubicBezTo>
                  <a:close/>
                </a:path>
              </a:pathLst>
            </a:custGeom>
            <a:blipFill>
              <a:blip r:embed="rId4"/>
              <a:stretch>
                <a:fillRect l="-16345" r="-2769" b="-5177"/>
              </a:stretch>
            </a:blipFill>
            <a:ln w="28575" cap="sq">
              <a:solidFill>
                <a:srgbClr val="EBE4D5"/>
              </a:solidFill>
              <a:prstDash val="solid"/>
              <a:miter/>
            </a:ln>
          </p:spPr>
          <p:txBody>
            <a:bodyPr/>
            <a:lstStyle/>
            <a:p>
              <a:endParaRPr lang="en-CA"/>
            </a:p>
          </p:txBody>
        </p:sp>
      </p:grpSp>
      <p:grpSp>
        <p:nvGrpSpPr>
          <p:cNvPr id="7" name="Group 7"/>
          <p:cNvGrpSpPr/>
          <p:nvPr/>
        </p:nvGrpSpPr>
        <p:grpSpPr>
          <a:xfrm>
            <a:off x="14493132" y="398729"/>
            <a:ext cx="3497622" cy="4274870"/>
            <a:chOff x="0" y="0"/>
            <a:chExt cx="1441615" cy="1761973"/>
          </a:xfrm>
        </p:grpSpPr>
        <p:sp>
          <p:nvSpPr>
            <p:cNvPr id="8" name="Freeform 8"/>
            <p:cNvSpPr/>
            <p:nvPr/>
          </p:nvSpPr>
          <p:spPr>
            <a:xfrm>
              <a:off x="0" y="0"/>
              <a:ext cx="1441615" cy="1761973"/>
            </a:xfrm>
            <a:custGeom>
              <a:avLst/>
              <a:gdLst/>
              <a:ahLst/>
              <a:cxnLst/>
              <a:rect l="l" t="t" r="r" b="b"/>
              <a:pathLst>
                <a:path w="1441615" h="1761973">
                  <a:moveTo>
                    <a:pt x="22135" y="0"/>
                  </a:moveTo>
                  <a:lnTo>
                    <a:pt x="1419480" y="0"/>
                  </a:lnTo>
                  <a:cubicBezTo>
                    <a:pt x="1425350" y="0"/>
                    <a:pt x="1430981" y="2332"/>
                    <a:pt x="1435132" y="6483"/>
                  </a:cubicBezTo>
                  <a:cubicBezTo>
                    <a:pt x="1439283" y="10634"/>
                    <a:pt x="1441615" y="16264"/>
                    <a:pt x="1441615" y="22135"/>
                  </a:cubicBezTo>
                  <a:lnTo>
                    <a:pt x="1441615" y="1739839"/>
                  </a:lnTo>
                  <a:cubicBezTo>
                    <a:pt x="1441615" y="1745709"/>
                    <a:pt x="1439283" y="1751339"/>
                    <a:pt x="1435132" y="1755490"/>
                  </a:cubicBezTo>
                  <a:cubicBezTo>
                    <a:pt x="1430981" y="1759641"/>
                    <a:pt x="1425350" y="1761973"/>
                    <a:pt x="1419480" y="1761973"/>
                  </a:cubicBezTo>
                  <a:lnTo>
                    <a:pt x="22135" y="1761973"/>
                  </a:lnTo>
                  <a:cubicBezTo>
                    <a:pt x="16264" y="1761973"/>
                    <a:pt x="10634" y="1759641"/>
                    <a:pt x="6483" y="1755490"/>
                  </a:cubicBezTo>
                  <a:cubicBezTo>
                    <a:pt x="2332" y="1751339"/>
                    <a:pt x="0" y="1745709"/>
                    <a:pt x="0" y="1739839"/>
                  </a:cubicBezTo>
                  <a:lnTo>
                    <a:pt x="0" y="22135"/>
                  </a:lnTo>
                  <a:cubicBezTo>
                    <a:pt x="0" y="16264"/>
                    <a:pt x="2332" y="10634"/>
                    <a:pt x="6483" y="6483"/>
                  </a:cubicBezTo>
                  <a:cubicBezTo>
                    <a:pt x="10634" y="2332"/>
                    <a:pt x="16264" y="0"/>
                    <a:pt x="22135" y="0"/>
                  </a:cubicBezTo>
                  <a:close/>
                </a:path>
              </a:pathLst>
            </a:custGeom>
            <a:blipFill>
              <a:blip r:embed="rId5"/>
              <a:stretch>
                <a:fillRect t="-4369" b="-4369"/>
              </a:stretch>
            </a:blipFill>
            <a:ln w="28575" cap="sq">
              <a:solidFill>
                <a:srgbClr val="EBE4D5"/>
              </a:solidFill>
              <a:prstDash val="solid"/>
              <a:miter/>
            </a:ln>
          </p:spPr>
          <p:txBody>
            <a:bodyPr/>
            <a:lstStyle/>
            <a:p>
              <a:endParaRPr lang="en-CA"/>
            </a:p>
          </p:txBody>
        </p:sp>
      </p:grpSp>
      <p:grpSp>
        <p:nvGrpSpPr>
          <p:cNvPr id="9" name="Group 9"/>
          <p:cNvGrpSpPr/>
          <p:nvPr/>
        </p:nvGrpSpPr>
        <p:grpSpPr>
          <a:xfrm>
            <a:off x="14493132" y="4947556"/>
            <a:ext cx="3188458" cy="3845995"/>
            <a:chOff x="0" y="0"/>
            <a:chExt cx="1708127" cy="2060384"/>
          </a:xfrm>
        </p:grpSpPr>
        <p:sp>
          <p:nvSpPr>
            <p:cNvPr id="10" name="Freeform 10"/>
            <p:cNvSpPr/>
            <p:nvPr/>
          </p:nvSpPr>
          <p:spPr>
            <a:xfrm>
              <a:off x="0" y="0"/>
              <a:ext cx="1708127" cy="2060384"/>
            </a:xfrm>
            <a:custGeom>
              <a:avLst/>
              <a:gdLst/>
              <a:ahLst/>
              <a:cxnLst/>
              <a:rect l="l" t="t" r="r" b="b"/>
              <a:pathLst>
                <a:path w="1708127" h="2060384">
                  <a:moveTo>
                    <a:pt x="24281" y="0"/>
                  </a:moveTo>
                  <a:lnTo>
                    <a:pt x="1683845" y="0"/>
                  </a:lnTo>
                  <a:cubicBezTo>
                    <a:pt x="1690285" y="0"/>
                    <a:pt x="1696461" y="2558"/>
                    <a:pt x="1701015" y="7112"/>
                  </a:cubicBezTo>
                  <a:cubicBezTo>
                    <a:pt x="1705568" y="11665"/>
                    <a:pt x="1708127" y="17841"/>
                    <a:pt x="1708127" y="24281"/>
                  </a:cubicBezTo>
                  <a:lnTo>
                    <a:pt x="1708127" y="2036102"/>
                  </a:lnTo>
                  <a:cubicBezTo>
                    <a:pt x="1708127" y="2042542"/>
                    <a:pt x="1705568" y="2048718"/>
                    <a:pt x="1701015" y="2053272"/>
                  </a:cubicBezTo>
                  <a:cubicBezTo>
                    <a:pt x="1696461" y="2057825"/>
                    <a:pt x="1690285" y="2060384"/>
                    <a:pt x="1683845" y="2060384"/>
                  </a:cubicBezTo>
                  <a:lnTo>
                    <a:pt x="24281" y="2060384"/>
                  </a:lnTo>
                  <a:cubicBezTo>
                    <a:pt x="10871" y="2060384"/>
                    <a:pt x="0" y="2049512"/>
                    <a:pt x="0" y="2036102"/>
                  </a:cubicBezTo>
                  <a:lnTo>
                    <a:pt x="0" y="24281"/>
                  </a:lnTo>
                  <a:cubicBezTo>
                    <a:pt x="0" y="17841"/>
                    <a:pt x="2558" y="11665"/>
                    <a:pt x="7112" y="7112"/>
                  </a:cubicBezTo>
                  <a:cubicBezTo>
                    <a:pt x="11665" y="2558"/>
                    <a:pt x="17841" y="0"/>
                    <a:pt x="24281" y="0"/>
                  </a:cubicBezTo>
                  <a:close/>
                </a:path>
              </a:pathLst>
            </a:custGeom>
            <a:blipFill>
              <a:blip r:embed="rId6"/>
              <a:stretch>
                <a:fillRect t="-40132" b="-39603"/>
              </a:stretch>
            </a:blipFill>
            <a:ln w="28575" cap="sq">
              <a:solidFill>
                <a:srgbClr val="EBE4D5"/>
              </a:solidFill>
              <a:prstDash val="solid"/>
              <a:miter/>
            </a:ln>
          </p:spPr>
          <p:txBody>
            <a:bodyPr/>
            <a:lstStyle/>
            <a:p>
              <a:endParaRPr lang="en-CA"/>
            </a:p>
          </p:txBody>
        </p:sp>
      </p:grpSp>
      <p:grpSp>
        <p:nvGrpSpPr>
          <p:cNvPr id="11" name="Group 11"/>
          <p:cNvGrpSpPr/>
          <p:nvPr/>
        </p:nvGrpSpPr>
        <p:grpSpPr>
          <a:xfrm>
            <a:off x="11535355" y="5957680"/>
            <a:ext cx="2476602" cy="2567408"/>
            <a:chOff x="0" y="0"/>
            <a:chExt cx="1699655" cy="1761973"/>
          </a:xfrm>
        </p:grpSpPr>
        <p:sp>
          <p:nvSpPr>
            <p:cNvPr id="12" name="Freeform 12"/>
            <p:cNvSpPr/>
            <p:nvPr/>
          </p:nvSpPr>
          <p:spPr>
            <a:xfrm>
              <a:off x="0" y="0"/>
              <a:ext cx="1699655" cy="1761973"/>
            </a:xfrm>
            <a:custGeom>
              <a:avLst/>
              <a:gdLst/>
              <a:ahLst/>
              <a:cxnLst/>
              <a:rect l="l" t="t" r="r" b="b"/>
              <a:pathLst>
                <a:path w="1699655" h="1761973">
                  <a:moveTo>
                    <a:pt x="31260" y="0"/>
                  </a:moveTo>
                  <a:lnTo>
                    <a:pt x="1668394" y="0"/>
                  </a:lnTo>
                  <a:cubicBezTo>
                    <a:pt x="1676685" y="0"/>
                    <a:pt x="1684637" y="3293"/>
                    <a:pt x="1690499" y="9156"/>
                  </a:cubicBezTo>
                  <a:cubicBezTo>
                    <a:pt x="1696361" y="15018"/>
                    <a:pt x="1699655" y="22970"/>
                    <a:pt x="1699655" y="31260"/>
                  </a:cubicBezTo>
                  <a:lnTo>
                    <a:pt x="1699655" y="1730713"/>
                  </a:lnTo>
                  <a:cubicBezTo>
                    <a:pt x="1699655" y="1747978"/>
                    <a:pt x="1685659" y="1761973"/>
                    <a:pt x="1668394" y="1761973"/>
                  </a:cubicBezTo>
                  <a:lnTo>
                    <a:pt x="31260" y="1761973"/>
                  </a:lnTo>
                  <a:cubicBezTo>
                    <a:pt x="13996" y="1761973"/>
                    <a:pt x="0" y="1747978"/>
                    <a:pt x="0" y="1730713"/>
                  </a:cubicBezTo>
                  <a:lnTo>
                    <a:pt x="0" y="31260"/>
                  </a:lnTo>
                  <a:cubicBezTo>
                    <a:pt x="0" y="13996"/>
                    <a:pt x="13996" y="0"/>
                    <a:pt x="31260" y="0"/>
                  </a:cubicBezTo>
                  <a:close/>
                </a:path>
              </a:pathLst>
            </a:custGeom>
            <a:blipFill>
              <a:blip r:embed="rId7"/>
              <a:stretch>
                <a:fillRect l="-17881" t="-26387" r="-899" b="-26387"/>
              </a:stretch>
            </a:blipFill>
            <a:ln w="28575" cap="sq">
              <a:solidFill>
                <a:srgbClr val="EBE4D5"/>
              </a:solidFill>
              <a:prstDash val="solid"/>
              <a:miter/>
            </a:ln>
          </p:spPr>
          <p:txBody>
            <a:bodyPr/>
            <a:lstStyle/>
            <a:p>
              <a:endParaRPr lang="en-CA"/>
            </a:p>
          </p:txBody>
        </p:sp>
      </p:grpSp>
      <p:sp>
        <p:nvSpPr>
          <p:cNvPr id="13" name="TextBox 13"/>
          <p:cNvSpPr txBox="1"/>
          <p:nvPr/>
        </p:nvSpPr>
        <p:spPr>
          <a:xfrm>
            <a:off x="8202447" y="389204"/>
            <a:ext cx="3724678" cy="1389999"/>
          </a:xfrm>
          <a:prstGeom prst="rect">
            <a:avLst/>
          </a:prstGeom>
        </p:spPr>
        <p:txBody>
          <a:bodyPr lIns="0" tIns="0" rIns="0" bIns="0" rtlCol="0" anchor="t">
            <a:spAutoFit/>
          </a:bodyPr>
          <a:lstStyle/>
          <a:p>
            <a:pPr algn="ctr">
              <a:lnSpc>
                <a:spcPts val="2753"/>
              </a:lnSpc>
              <a:spcBef>
                <a:spcPct val="0"/>
              </a:spcBef>
            </a:pPr>
            <a:r>
              <a:rPr lang="en-US" sz="2294" b="1">
                <a:solidFill>
                  <a:srgbClr val="EBE4D5"/>
                </a:solidFill>
                <a:latin typeface="HK Grotesk Bold"/>
                <a:ea typeface="HK Grotesk Bold"/>
                <a:cs typeface="HK Grotesk Bold"/>
                <a:sym typeface="HK Grotesk Bold"/>
              </a:rPr>
              <a:t>“WHEN THEY TOLD ME THEY WERE PROUD OF ME, IT MEANT MORE THAN THEY KNOW.”</a:t>
            </a:r>
          </a:p>
        </p:txBody>
      </p:sp>
      <p:sp>
        <p:nvSpPr>
          <p:cNvPr id="14" name="TextBox 14"/>
          <p:cNvSpPr txBox="1"/>
          <p:nvPr/>
        </p:nvSpPr>
        <p:spPr>
          <a:xfrm>
            <a:off x="12073032" y="4238625"/>
            <a:ext cx="2113809" cy="1581150"/>
          </a:xfrm>
          <a:prstGeom prst="rect">
            <a:avLst/>
          </a:prstGeom>
        </p:spPr>
        <p:txBody>
          <a:bodyPr lIns="0" tIns="0" rIns="0" bIns="0" rtlCol="0" anchor="t">
            <a:spAutoFit/>
          </a:bodyPr>
          <a:lstStyle/>
          <a:p>
            <a:pPr algn="ctr">
              <a:lnSpc>
                <a:spcPts val="2520"/>
              </a:lnSpc>
              <a:spcBef>
                <a:spcPct val="0"/>
              </a:spcBef>
            </a:pPr>
            <a:r>
              <a:rPr lang="en-US" sz="2100" b="1">
                <a:solidFill>
                  <a:srgbClr val="EBE4D5"/>
                </a:solidFill>
                <a:latin typeface="HK Grotesk Bold"/>
                <a:ea typeface="HK Grotesk Bold"/>
                <a:cs typeface="HK Grotesk Bold"/>
                <a:sym typeface="HK Grotesk Bold"/>
              </a:rPr>
              <a:t>“FEELING SUPPORTED MEANS GREAT CHANGES LIE AHEAD.”</a:t>
            </a:r>
          </a:p>
        </p:txBody>
      </p:sp>
      <p:sp>
        <p:nvSpPr>
          <p:cNvPr id="15" name="TextBox 15"/>
          <p:cNvSpPr txBox="1"/>
          <p:nvPr/>
        </p:nvSpPr>
        <p:spPr>
          <a:xfrm>
            <a:off x="8218300" y="5812418"/>
            <a:ext cx="3040830" cy="1748467"/>
          </a:xfrm>
          <a:prstGeom prst="rect">
            <a:avLst/>
          </a:prstGeom>
        </p:spPr>
        <p:txBody>
          <a:bodyPr lIns="0" tIns="0" rIns="0" bIns="0" rtlCol="0" anchor="t">
            <a:spAutoFit/>
          </a:bodyPr>
          <a:lstStyle/>
          <a:p>
            <a:pPr algn="ctr">
              <a:lnSpc>
                <a:spcPts val="2306"/>
              </a:lnSpc>
              <a:spcBef>
                <a:spcPct val="0"/>
              </a:spcBef>
            </a:pPr>
            <a:r>
              <a:rPr lang="en-US" sz="1921" b="1">
                <a:solidFill>
                  <a:srgbClr val="EBE4D5"/>
                </a:solidFill>
                <a:latin typeface="HK Grotesk Bold"/>
                <a:ea typeface="HK Grotesk Bold"/>
                <a:cs typeface="HK Grotesk Bold"/>
                <a:sym typeface="HK Grotesk Bold"/>
              </a:rPr>
              <a:t>“I FEEL SUPPORTED BY CHANGES IN MY MENTAL HEALTH, PRODUCTIVITY, AND ALSO GOOD HABITS I CAN CREATE DURING THIS PROGRAM.”</a:t>
            </a:r>
          </a:p>
        </p:txBody>
      </p:sp>
      <p:sp>
        <p:nvSpPr>
          <p:cNvPr id="16" name="TextBox 16"/>
          <p:cNvSpPr txBox="1"/>
          <p:nvPr/>
        </p:nvSpPr>
        <p:spPr>
          <a:xfrm>
            <a:off x="2598789" y="9126927"/>
            <a:ext cx="3404677" cy="923925"/>
          </a:xfrm>
          <a:prstGeom prst="rect">
            <a:avLst/>
          </a:prstGeom>
        </p:spPr>
        <p:txBody>
          <a:bodyPr lIns="0" tIns="0" rIns="0" bIns="0" rtlCol="0" anchor="t">
            <a:spAutoFit/>
          </a:bodyPr>
          <a:lstStyle/>
          <a:p>
            <a:pPr algn="ctr">
              <a:lnSpc>
                <a:spcPts val="2400"/>
              </a:lnSpc>
              <a:spcBef>
                <a:spcPct val="0"/>
              </a:spcBef>
            </a:pPr>
            <a:r>
              <a:rPr lang="en-US" sz="2000" b="1">
                <a:solidFill>
                  <a:srgbClr val="EBE4D5"/>
                </a:solidFill>
                <a:latin typeface="HK Grotesk Bold"/>
                <a:ea typeface="HK Grotesk Bold"/>
                <a:cs typeface="HK Grotesk Bold"/>
                <a:sym typeface="HK Grotesk Bold"/>
              </a:rPr>
              <a:t>“ LOVE IT WHEN WE GET TOGETHER, I REALLY ENJOY MYSELF”</a:t>
            </a:r>
          </a:p>
        </p:txBody>
      </p:sp>
      <p:sp>
        <p:nvSpPr>
          <p:cNvPr id="17" name="TextBox 17"/>
          <p:cNvSpPr txBox="1"/>
          <p:nvPr/>
        </p:nvSpPr>
        <p:spPr>
          <a:xfrm>
            <a:off x="8052530" y="2390876"/>
            <a:ext cx="6548349" cy="3385508"/>
          </a:xfrm>
          <a:prstGeom prst="rect">
            <a:avLst/>
          </a:prstGeom>
        </p:spPr>
        <p:txBody>
          <a:bodyPr lIns="0" tIns="0" rIns="0" bIns="0" rtlCol="0" anchor="t">
            <a:spAutoFit/>
          </a:bodyPr>
          <a:lstStyle/>
          <a:p>
            <a:pPr algn="l">
              <a:lnSpc>
                <a:spcPts val="13478"/>
              </a:lnSpc>
            </a:pPr>
            <a:r>
              <a:rPr lang="en-US" sz="10134">
                <a:solidFill>
                  <a:srgbClr val="EBE4D5"/>
                </a:solidFill>
                <a:latin typeface="Back to Black Demo"/>
                <a:ea typeface="Back to Black Demo"/>
                <a:cs typeface="Back to Black Demo"/>
                <a:sym typeface="Back to Black Demo"/>
              </a:rPr>
              <a:t>Participant Voices</a:t>
            </a:r>
          </a:p>
        </p:txBody>
      </p:sp>
      <p:sp>
        <p:nvSpPr>
          <p:cNvPr id="18" name="TextBox 18"/>
          <p:cNvSpPr txBox="1"/>
          <p:nvPr/>
        </p:nvSpPr>
        <p:spPr>
          <a:xfrm>
            <a:off x="717877" y="541948"/>
            <a:ext cx="2558897" cy="3343275"/>
          </a:xfrm>
          <a:prstGeom prst="rect">
            <a:avLst/>
          </a:prstGeom>
        </p:spPr>
        <p:txBody>
          <a:bodyPr lIns="0" tIns="0" rIns="0" bIns="0" rtlCol="0" anchor="t">
            <a:spAutoFit/>
          </a:bodyPr>
          <a:lstStyle/>
          <a:p>
            <a:pPr algn="ctr">
              <a:lnSpc>
                <a:spcPts val="2629"/>
              </a:lnSpc>
              <a:spcBef>
                <a:spcPct val="0"/>
              </a:spcBef>
            </a:pPr>
            <a:r>
              <a:rPr lang="en-US" sz="2191" b="1">
                <a:solidFill>
                  <a:srgbClr val="EBE4D5"/>
                </a:solidFill>
                <a:latin typeface="HK Grotesk Bold"/>
                <a:ea typeface="HK Grotesk Bold"/>
                <a:cs typeface="HK Grotesk Bold"/>
                <a:sym typeface="HK Grotesk Bold"/>
              </a:rPr>
              <a:t>“BEFORE CELI, I FELT LIKE A LOST A SPARK AFTER MY MOM PASSED AND NOW I FEEL LIKE I GOT THAT SPARK BACK I FEEL THAT PART OF ME AND AGAIN IT’S JUST EASY.”</a:t>
            </a:r>
          </a:p>
        </p:txBody>
      </p:sp>
      <p:sp>
        <p:nvSpPr>
          <p:cNvPr id="19" name="TextBox 19"/>
          <p:cNvSpPr txBox="1"/>
          <p:nvPr/>
        </p:nvSpPr>
        <p:spPr>
          <a:xfrm>
            <a:off x="4866843" y="4916877"/>
            <a:ext cx="2699913" cy="2009775"/>
          </a:xfrm>
          <a:prstGeom prst="rect">
            <a:avLst/>
          </a:prstGeom>
        </p:spPr>
        <p:txBody>
          <a:bodyPr lIns="0" tIns="0" rIns="0" bIns="0" rtlCol="0" anchor="t">
            <a:spAutoFit/>
          </a:bodyPr>
          <a:lstStyle/>
          <a:p>
            <a:pPr algn="ctr">
              <a:lnSpc>
                <a:spcPts val="2641"/>
              </a:lnSpc>
              <a:spcBef>
                <a:spcPct val="0"/>
              </a:spcBef>
            </a:pPr>
            <a:r>
              <a:rPr lang="en-US" sz="2201" b="1">
                <a:solidFill>
                  <a:srgbClr val="EBE4D5"/>
                </a:solidFill>
                <a:latin typeface="HK Grotesk Bold"/>
                <a:ea typeface="HK Grotesk Bold"/>
                <a:cs typeface="HK Grotesk Bold"/>
                <a:sym typeface="HK Grotesk Bold"/>
              </a:rPr>
              <a:t>“I FELT SUPPORTED WHEN WE ALL GOT TOGETHER, WE SUPPORT EACH OTHER AND HAVE GREAT JOKES.”</a:t>
            </a:r>
          </a:p>
        </p:txBody>
      </p:sp>
      <p:sp>
        <p:nvSpPr>
          <p:cNvPr id="20" name="TextBox 20"/>
          <p:cNvSpPr txBox="1"/>
          <p:nvPr/>
        </p:nvSpPr>
        <p:spPr>
          <a:xfrm>
            <a:off x="4105630" y="281764"/>
            <a:ext cx="3795673" cy="1596871"/>
          </a:xfrm>
          <a:prstGeom prst="rect">
            <a:avLst/>
          </a:prstGeom>
        </p:spPr>
        <p:txBody>
          <a:bodyPr lIns="0" tIns="0" rIns="0" bIns="0" rtlCol="0" anchor="t">
            <a:spAutoFit/>
          </a:bodyPr>
          <a:lstStyle/>
          <a:p>
            <a:pPr algn="ctr">
              <a:lnSpc>
                <a:spcPts val="2095"/>
              </a:lnSpc>
              <a:spcBef>
                <a:spcPct val="0"/>
              </a:spcBef>
            </a:pPr>
            <a:r>
              <a:rPr lang="en-US" sz="1746" b="1">
                <a:solidFill>
                  <a:srgbClr val="EBE4D5"/>
                </a:solidFill>
                <a:latin typeface="HK Grotesk Bold"/>
                <a:ea typeface="HK Grotesk Bold"/>
                <a:cs typeface="HK Grotesk Bold"/>
                <a:sym typeface="HK Grotesk Bold"/>
              </a:rPr>
              <a:t>“BEING IN THE CELI GROUP HELPED CHANGE THE WAY I FEEL ABOUT MYSELF BECAUSE OF THE COORDINATOR IN THE PROGRAM WAS EXTREMELY UNDERSTANDING AND KIND”</a:t>
            </a:r>
          </a:p>
        </p:txBody>
      </p:sp>
      <p:sp>
        <p:nvSpPr>
          <p:cNvPr id="21" name="TextBox 21"/>
          <p:cNvSpPr txBox="1"/>
          <p:nvPr/>
        </p:nvSpPr>
        <p:spPr>
          <a:xfrm>
            <a:off x="6729185" y="7926396"/>
            <a:ext cx="3156869" cy="1593913"/>
          </a:xfrm>
          <a:prstGeom prst="rect">
            <a:avLst/>
          </a:prstGeom>
        </p:spPr>
        <p:txBody>
          <a:bodyPr lIns="0" tIns="0" rIns="0" bIns="0" rtlCol="0" anchor="t">
            <a:spAutoFit/>
          </a:bodyPr>
          <a:lstStyle/>
          <a:p>
            <a:pPr algn="ctr">
              <a:lnSpc>
                <a:spcPts val="2521"/>
              </a:lnSpc>
              <a:spcBef>
                <a:spcPct val="0"/>
              </a:spcBef>
            </a:pPr>
            <a:r>
              <a:rPr lang="en-US" sz="2101" b="1">
                <a:solidFill>
                  <a:srgbClr val="EBE4D5"/>
                </a:solidFill>
                <a:latin typeface="HK Grotesk Bold"/>
                <a:ea typeface="HK Grotesk Bold"/>
                <a:cs typeface="HK Grotesk Bold"/>
                <a:sym typeface="HK Grotesk Bold"/>
              </a:rPr>
              <a:t> “THEY HELPED BY BEING UNDERSTANDING AND PUSHING ME TO BE THE BEST VERSION OF MYSELF.”</a:t>
            </a:r>
          </a:p>
        </p:txBody>
      </p:sp>
      <p:sp>
        <p:nvSpPr>
          <p:cNvPr id="22" name="TextBox 22"/>
          <p:cNvSpPr txBox="1"/>
          <p:nvPr/>
        </p:nvSpPr>
        <p:spPr>
          <a:xfrm>
            <a:off x="11927125" y="830199"/>
            <a:ext cx="2405622" cy="1703552"/>
          </a:xfrm>
          <a:prstGeom prst="rect">
            <a:avLst/>
          </a:prstGeom>
        </p:spPr>
        <p:txBody>
          <a:bodyPr lIns="0" tIns="0" rIns="0" bIns="0" rtlCol="0" anchor="t">
            <a:spAutoFit/>
          </a:bodyPr>
          <a:lstStyle/>
          <a:p>
            <a:pPr algn="ctr">
              <a:lnSpc>
                <a:spcPts val="2246"/>
              </a:lnSpc>
              <a:spcBef>
                <a:spcPct val="0"/>
              </a:spcBef>
            </a:pPr>
            <a:r>
              <a:rPr lang="en-US" sz="1872" b="1">
                <a:solidFill>
                  <a:srgbClr val="EBE4D5"/>
                </a:solidFill>
                <a:latin typeface="HK Grotesk Bold"/>
                <a:ea typeface="HK Grotesk Bold"/>
                <a:cs typeface="HK Grotesk Bold"/>
                <a:sym typeface="HK Grotesk Bold"/>
              </a:rPr>
              <a:t>“ I FELT A FEELING OF PERSONAL CHANGE, ONGOING TRANSFORMATION, AND SELF-IMPROVEMENT.”</a:t>
            </a:r>
          </a:p>
        </p:txBody>
      </p:sp>
      <p:sp>
        <p:nvSpPr>
          <p:cNvPr id="23" name="TextBox 23"/>
          <p:cNvSpPr txBox="1"/>
          <p:nvPr/>
        </p:nvSpPr>
        <p:spPr>
          <a:xfrm>
            <a:off x="293040" y="7260027"/>
            <a:ext cx="5334273" cy="1533525"/>
          </a:xfrm>
          <a:prstGeom prst="rect">
            <a:avLst/>
          </a:prstGeom>
        </p:spPr>
        <p:txBody>
          <a:bodyPr lIns="0" tIns="0" rIns="0" bIns="0" rtlCol="0" anchor="t">
            <a:spAutoFit/>
          </a:bodyPr>
          <a:lstStyle/>
          <a:p>
            <a:pPr algn="ctr">
              <a:lnSpc>
                <a:spcPts val="2400"/>
              </a:lnSpc>
              <a:spcBef>
                <a:spcPct val="0"/>
              </a:spcBef>
            </a:pPr>
            <a:r>
              <a:rPr lang="en-US" sz="2000" b="1">
                <a:solidFill>
                  <a:srgbClr val="EBE4D5"/>
                </a:solidFill>
                <a:latin typeface="HK Grotesk Bold"/>
                <a:ea typeface="HK Grotesk Bold"/>
                <a:cs typeface="HK Grotesk Bold"/>
                <a:sym typeface="HK Grotesk Bold"/>
              </a:rPr>
              <a:t>“BECAUSE OF CELI I NOW HAVE A DIFFERENT APPROACH TO BE READY FOR THE WORKPLACE, SETTING GOALS AND ORGANIZING MYSELF TO CREATE BETTER HABITS, TECHNIQUES, AND MINDFULNESS”</a:t>
            </a:r>
          </a:p>
        </p:txBody>
      </p:sp>
      <p:sp>
        <p:nvSpPr>
          <p:cNvPr id="24" name="TextBox 24"/>
          <p:cNvSpPr txBox="1"/>
          <p:nvPr/>
        </p:nvSpPr>
        <p:spPr>
          <a:xfrm>
            <a:off x="10371829" y="8706063"/>
            <a:ext cx="4121303" cy="1365418"/>
          </a:xfrm>
          <a:prstGeom prst="rect">
            <a:avLst/>
          </a:prstGeom>
        </p:spPr>
        <p:txBody>
          <a:bodyPr lIns="0" tIns="0" rIns="0" bIns="0" rtlCol="0" anchor="t">
            <a:spAutoFit/>
          </a:bodyPr>
          <a:lstStyle/>
          <a:p>
            <a:pPr algn="ctr">
              <a:lnSpc>
                <a:spcPts val="2172"/>
              </a:lnSpc>
              <a:spcBef>
                <a:spcPct val="0"/>
              </a:spcBef>
            </a:pPr>
            <a:r>
              <a:rPr lang="en-US" sz="1810" b="1">
                <a:solidFill>
                  <a:srgbClr val="EBE4D5"/>
                </a:solidFill>
                <a:latin typeface="HK Grotesk Bold"/>
                <a:ea typeface="HK Grotesk Bold"/>
                <a:cs typeface="HK Grotesk Bold"/>
                <a:sym typeface="HK Grotesk Bold"/>
              </a:rPr>
              <a:t>“REALLY ENJOYED THE GROUP EVERY TIME I GO IT INSPIRES ME TO DO OTHER THINGS AND SO THANKFUL FOR ALL U GUYS FOR ALL U DO FOR US”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85125"/>
        </a:solidFill>
        <a:effectLst/>
      </p:bgPr>
    </p:bg>
    <p:spTree>
      <p:nvGrpSpPr>
        <p:cNvPr id="1" name=""/>
        <p:cNvGrpSpPr/>
        <p:nvPr/>
      </p:nvGrpSpPr>
      <p:grpSpPr>
        <a:xfrm>
          <a:off x="0" y="0"/>
          <a:ext cx="0" cy="0"/>
          <a:chOff x="0" y="0"/>
          <a:chExt cx="0" cy="0"/>
        </a:xfrm>
      </p:grpSpPr>
      <p:sp>
        <p:nvSpPr>
          <p:cNvPr id="4" name="TextBox 4"/>
          <p:cNvSpPr txBox="1"/>
          <p:nvPr/>
        </p:nvSpPr>
        <p:spPr>
          <a:xfrm>
            <a:off x="492162" y="479884"/>
            <a:ext cx="8044881" cy="4320944"/>
          </a:xfrm>
          <a:prstGeom prst="rect">
            <a:avLst/>
          </a:prstGeom>
        </p:spPr>
        <p:txBody>
          <a:bodyPr lIns="0" tIns="0" rIns="0" bIns="0" rtlCol="0" anchor="t">
            <a:spAutoFit/>
          </a:bodyPr>
          <a:lstStyle/>
          <a:p>
            <a:pPr algn="l">
              <a:lnSpc>
                <a:spcPts val="12688"/>
              </a:lnSpc>
            </a:pPr>
            <a:r>
              <a:rPr lang="en-US" sz="15861" b="1" dirty="0">
                <a:solidFill>
                  <a:srgbClr val="EBE4D5"/>
                </a:solidFill>
                <a:latin typeface="Prachason Neue Condensed Bold"/>
                <a:ea typeface="Prachason Neue Condensed Bold"/>
                <a:cs typeface="Prachason Neue Condensed Bold"/>
                <a:sym typeface="Prachason Neue Condensed Bold"/>
              </a:rPr>
              <a:t>WHO WE ARE</a:t>
            </a:r>
          </a:p>
        </p:txBody>
      </p:sp>
      <p:sp>
        <p:nvSpPr>
          <p:cNvPr id="5" name="Freeform 5"/>
          <p:cNvSpPr/>
          <p:nvPr/>
        </p:nvSpPr>
        <p:spPr>
          <a:xfrm rot="-1035146">
            <a:off x="-3366263" y="4150389"/>
            <a:ext cx="7928521" cy="7304150"/>
          </a:xfrm>
          <a:custGeom>
            <a:avLst/>
            <a:gdLst/>
            <a:ahLst/>
            <a:cxnLst/>
            <a:rect l="l" t="t" r="r" b="b"/>
            <a:pathLst>
              <a:path w="7928521" h="7304150">
                <a:moveTo>
                  <a:pt x="0" y="0"/>
                </a:moveTo>
                <a:lnTo>
                  <a:pt x="7928522" y="0"/>
                </a:lnTo>
                <a:lnTo>
                  <a:pt x="7928522" y="7304150"/>
                </a:lnTo>
                <a:lnTo>
                  <a:pt x="0" y="7304150"/>
                </a:lnTo>
                <a:lnTo>
                  <a:pt x="0" y="0"/>
                </a:lnTo>
                <a:close/>
              </a:path>
            </a:pathLst>
          </a:custGeom>
          <a:blipFill>
            <a:blip r:embed="rId2"/>
            <a:stretch>
              <a:fillRect/>
            </a:stretch>
          </a:blipFill>
          <a:ln cap="sq">
            <a:noFill/>
            <a:prstDash val="solid"/>
            <a:miter/>
          </a:ln>
        </p:spPr>
        <p:txBody>
          <a:bodyPr/>
          <a:lstStyle/>
          <a:p>
            <a:endParaRPr lang="en-CA"/>
          </a:p>
        </p:txBody>
      </p:sp>
      <p:sp>
        <p:nvSpPr>
          <p:cNvPr id="6" name="Freeform 6"/>
          <p:cNvSpPr/>
          <p:nvPr/>
        </p:nvSpPr>
        <p:spPr>
          <a:xfrm>
            <a:off x="3603670" y="1925631"/>
            <a:ext cx="8235835" cy="3514459"/>
          </a:xfrm>
          <a:custGeom>
            <a:avLst/>
            <a:gdLst/>
            <a:ahLst/>
            <a:cxnLst/>
            <a:rect l="l" t="t" r="r" b="b"/>
            <a:pathLst>
              <a:path w="8235835" h="3514459">
                <a:moveTo>
                  <a:pt x="0" y="0"/>
                </a:moveTo>
                <a:lnTo>
                  <a:pt x="8235835" y="0"/>
                </a:lnTo>
                <a:lnTo>
                  <a:pt x="8235835" y="3514458"/>
                </a:lnTo>
                <a:lnTo>
                  <a:pt x="0" y="3514458"/>
                </a:lnTo>
                <a:lnTo>
                  <a:pt x="0" y="0"/>
                </a:lnTo>
                <a:close/>
              </a:path>
            </a:pathLst>
          </a:custGeom>
          <a:blipFill>
            <a:blip>
              <a:extLst>
                <a:ext uri="{96DAC541-7B7A-43D3-8B79-37D633B846F1}">
                  <asvg:svgBlip xmlns:asvg="http://schemas.microsoft.com/office/drawing/2016/SVG/main" r:embed="rId3"/>
                </a:ext>
              </a:extLst>
            </a:blip>
            <a:stretch>
              <a:fillRect t="-67113" b="-67228"/>
            </a:stretch>
          </a:blipFill>
        </p:spPr>
        <p:txBody>
          <a:bodyPr/>
          <a:lstStyle/>
          <a:p>
            <a:endParaRPr lang="en-CA"/>
          </a:p>
        </p:txBody>
      </p:sp>
      <p:sp>
        <p:nvSpPr>
          <p:cNvPr id="7" name="Freeform 7"/>
          <p:cNvSpPr/>
          <p:nvPr/>
        </p:nvSpPr>
        <p:spPr>
          <a:xfrm>
            <a:off x="4007864" y="5953298"/>
            <a:ext cx="436277" cy="2771602"/>
          </a:xfrm>
          <a:custGeom>
            <a:avLst/>
            <a:gdLst/>
            <a:ahLst/>
            <a:cxnLst/>
            <a:rect l="l" t="t" r="r" b="b"/>
            <a:pathLst>
              <a:path w="293571" h="2316721">
                <a:moveTo>
                  <a:pt x="0" y="0"/>
                </a:moveTo>
                <a:lnTo>
                  <a:pt x="293571" y="0"/>
                </a:lnTo>
                <a:lnTo>
                  <a:pt x="293571" y="2316720"/>
                </a:lnTo>
                <a:lnTo>
                  <a:pt x="0" y="2316720"/>
                </a:lnTo>
                <a:lnTo>
                  <a:pt x="0" y="0"/>
                </a:lnTo>
                <a:close/>
              </a:path>
            </a:pathLst>
          </a:custGeom>
          <a:blipFill>
            <a:blip>
              <a:extLst>
                <a:ext uri="{96DAC541-7B7A-43D3-8B79-37D633B846F1}">
                  <asvg:svgBlip xmlns:asvg="http://schemas.microsoft.com/office/drawing/2016/SVG/main" r:embed="rId4"/>
                </a:ext>
              </a:extLst>
            </a:blip>
            <a:stretch>
              <a:fillRect r="-738" b="-21575"/>
            </a:stretch>
          </a:blipFill>
        </p:spPr>
        <p:txBody>
          <a:bodyPr/>
          <a:lstStyle/>
          <a:p>
            <a:endParaRPr lang="en-CA"/>
          </a:p>
        </p:txBody>
      </p:sp>
      <p:sp>
        <p:nvSpPr>
          <p:cNvPr id="9" name="TextBox 9"/>
          <p:cNvSpPr txBox="1"/>
          <p:nvPr/>
        </p:nvSpPr>
        <p:spPr>
          <a:xfrm>
            <a:off x="4222265" y="2667228"/>
            <a:ext cx="7481736" cy="2133600"/>
          </a:xfrm>
          <a:prstGeom prst="rect">
            <a:avLst/>
          </a:prstGeom>
        </p:spPr>
        <p:txBody>
          <a:bodyPr lIns="0" tIns="0" rIns="0" bIns="0" rtlCol="0" anchor="t">
            <a:spAutoFit/>
          </a:bodyPr>
          <a:lstStyle/>
          <a:p>
            <a:pPr algn="l">
              <a:lnSpc>
                <a:spcPts val="3391"/>
              </a:lnSpc>
              <a:spcBef>
                <a:spcPct val="0"/>
              </a:spcBef>
            </a:pPr>
            <a:r>
              <a:rPr lang="en-US" sz="2826" b="1">
                <a:solidFill>
                  <a:srgbClr val="2C848E"/>
                </a:solidFill>
                <a:latin typeface="Playfair Display Bold"/>
                <a:ea typeface="Playfair Display Bold"/>
                <a:cs typeface="Playfair Display Bold"/>
                <a:sym typeface="Playfair Display Bold"/>
              </a:rPr>
              <a:t>We are CELI Coordinators working directly in our communities, supporting English-speaking adults as they navigate employment, training, and community connection</a:t>
            </a:r>
          </a:p>
        </p:txBody>
      </p:sp>
      <p:sp>
        <p:nvSpPr>
          <p:cNvPr id="10" name="TextBox 10"/>
          <p:cNvSpPr txBox="1"/>
          <p:nvPr/>
        </p:nvSpPr>
        <p:spPr>
          <a:xfrm>
            <a:off x="3603670" y="5572467"/>
            <a:ext cx="1933827" cy="330200"/>
          </a:xfrm>
          <a:prstGeom prst="rect">
            <a:avLst/>
          </a:prstGeom>
        </p:spPr>
        <p:txBody>
          <a:bodyPr lIns="0" tIns="0" rIns="0" bIns="0" rtlCol="0" anchor="t">
            <a:spAutoFit/>
          </a:bodyPr>
          <a:lstStyle/>
          <a:p>
            <a:pPr algn="ctr">
              <a:lnSpc>
                <a:spcPts val="2499"/>
              </a:lnSpc>
              <a:spcBef>
                <a:spcPct val="0"/>
              </a:spcBef>
            </a:pPr>
            <a:r>
              <a:rPr lang="en-US" sz="2499" b="1">
                <a:solidFill>
                  <a:srgbClr val="EBE4D5"/>
                </a:solidFill>
                <a:latin typeface="HK Grotesk Bold"/>
                <a:ea typeface="HK Grotesk Bold"/>
                <a:cs typeface="HK Grotesk Bold"/>
                <a:sym typeface="HK Grotesk Bold"/>
              </a:rPr>
              <a:t>OUR ROLE:</a:t>
            </a:r>
          </a:p>
        </p:txBody>
      </p:sp>
      <p:sp>
        <p:nvSpPr>
          <p:cNvPr id="11" name="TextBox 11"/>
          <p:cNvSpPr txBox="1"/>
          <p:nvPr/>
        </p:nvSpPr>
        <p:spPr>
          <a:xfrm>
            <a:off x="4579645" y="6052532"/>
            <a:ext cx="6247567" cy="330200"/>
          </a:xfrm>
          <a:prstGeom prst="rect">
            <a:avLst/>
          </a:prstGeom>
        </p:spPr>
        <p:txBody>
          <a:bodyPr lIns="0" tIns="0" rIns="0" bIns="0" rtlCol="0" anchor="t">
            <a:spAutoFit/>
          </a:bodyPr>
          <a:lstStyle/>
          <a:p>
            <a:pPr algn="ctr">
              <a:lnSpc>
                <a:spcPts val="2499"/>
              </a:lnSpc>
              <a:spcBef>
                <a:spcPct val="0"/>
              </a:spcBef>
            </a:pPr>
            <a:r>
              <a:rPr lang="en-US" sz="2499" b="1" dirty="0">
                <a:solidFill>
                  <a:srgbClr val="EBE4D5"/>
                </a:solidFill>
                <a:latin typeface="HK Grotesk Bold"/>
                <a:ea typeface="HK Grotesk Bold"/>
                <a:cs typeface="HK Grotesk Bold"/>
                <a:sym typeface="HK Grotesk Bold"/>
              </a:rPr>
              <a:t>COMMUNITY OUTREACH &amp; ENGAGEMENT</a:t>
            </a:r>
          </a:p>
        </p:txBody>
      </p:sp>
      <p:sp>
        <p:nvSpPr>
          <p:cNvPr id="12" name="TextBox 12"/>
          <p:cNvSpPr txBox="1"/>
          <p:nvPr/>
        </p:nvSpPr>
        <p:spPr>
          <a:xfrm>
            <a:off x="4419600" y="6779510"/>
            <a:ext cx="5391397" cy="336502"/>
          </a:xfrm>
          <a:prstGeom prst="rect">
            <a:avLst/>
          </a:prstGeom>
        </p:spPr>
        <p:txBody>
          <a:bodyPr wrap="square" lIns="0" tIns="0" rIns="0" bIns="0" rtlCol="0" anchor="t">
            <a:spAutoFit/>
          </a:bodyPr>
          <a:lstStyle/>
          <a:p>
            <a:pPr algn="ctr">
              <a:lnSpc>
                <a:spcPts val="2499"/>
              </a:lnSpc>
              <a:spcBef>
                <a:spcPct val="0"/>
              </a:spcBef>
            </a:pPr>
            <a:r>
              <a:rPr lang="en-US" sz="2499" b="1" dirty="0">
                <a:solidFill>
                  <a:srgbClr val="EBE4D5"/>
                </a:solidFill>
                <a:latin typeface="HK Grotesk Bold"/>
                <a:ea typeface="HK Grotesk Bold"/>
                <a:cs typeface="HK Grotesk Bold"/>
                <a:sym typeface="HK Grotesk Bold"/>
              </a:rPr>
              <a:t>SUPPORTING ADULTS AGED 16–60</a:t>
            </a:r>
          </a:p>
        </p:txBody>
      </p:sp>
      <p:sp>
        <p:nvSpPr>
          <p:cNvPr id="13" name="TextBox 13"/>
          <p:cNvSpPr txBox="1"/>
          <p:nvPr/>
        </p:nvSpPr>
        <p:spPr>
          <a:xfrm>
            <a:off x="4495800" y="7473912"/>
            <a:ext cx="5543797" cy="657103"/>
          </a:xfrm>
          <a:prstGeom prst="rect">
            <a:avLst/>
          </a:prstGeom>
        </p:spPr>
        <p:txBody>
          <a:bodyPr wrap="square" lIns="0" tIns="0" rIns="0" bIns="0" rtlCol="0" anchor="t">
            <a:spAutoFit/>
          </a:bodyPr>
          <a:lstStyle/>
          <a:p>
            <a:pPr algn="ctr">
              <a:lnSpc>
                <a:spcPts val="2499"/>
              </a:lnSpc>
              <a:spcBef>
                <a:spcPct val="0"/>
              </a:spcBef>
            </a:pPr>
            <a:r>
              <a:rPr lang="en-US" sz="2499" b="1" dirty="0">
                <a:solidFill>
                  <a:srgbClr val="EBE4D5"/>
                </a:solidFill>
                <a:latin typeface="HK Grotesk Bold"/>
                <a:ea typeface="HK Grotesk Bold"/>
                <a:cs typeface="HK Grotesk Bold"/>
                <a:sym typeface="HK Grotesk Bold"/>
              </a:rPr>
              <a:t>DESIGNING AND DELIVERING LOCAL PROJECTS</a:t>
            </a:r>
          </a:p>
        </p:txBody>
      </p:sp>
      <p:sp>
        <p:nvSpPr>
          <p:cNvPr id="14" name="TextBox 14"/>
          <p:cNvSpPr txBox="1"/>
          <p:nvPr/>
        </p:nvSpPr>
        <p:spPr>
          <a:xfrm>
            <a:off x="4433255" y="8225257"/>
            <a:ext cx="6762997" cy="336502"/>
          </a:xfrm>
          <a:prstGeom prst="rect">
            <a:avLst/>
          </a:prstGeom>
        </p:spPr>
        <p:txBody>
          <a:bodyPr wrap="square" lIns="0" tIns="0" rIns="0" bIns="0" rtlCol="0" anchor="t">
            <a:spAutoFit/>
          </a:bodyPr>
          <a:lstStyle/>
          <a:p>
            <a:pPr algn="ctr">
              <a:lnSpc>
                <a:spcPts val="2499"/>
              </a:lnSpc>
              <a:spcBef>
                <a:spcPct val="0"/>
              </a:spcBef>
            </a:pPr>
            <a:r>
              <a:rPr lang="en-US" sz="2499" b="1" dirty="0">
                <a:solidFill>
                  <a:srgbClr val="EBE4D5"/>
                </a:solidFill>
                <a:latin typeface="HK Grotesk Bold"/>
                <a:ea typeface="HK Grotesk Bold"/>
                <a:cs typeface="HK Grotesk Bold"/>
                <a:sym typeface="HK Grotesk Bold"/>
              </a:rPr>
              <a:t>BUILDING PARTNERSHIPS ACROSS SECTORS</a:t>
            </a:r>
          </a:p>
        </p:txBody>
      </p:sp>
      <p:pic>
        <p:nvPicPr>
          <p:cNvPr id="15" name="Picture 14">
            <a:extLst>
              <a:ext uri="{FF2B5EF4-FFF2-40B4-BE49-F238E27FC236}">
                <a16:creationId xmlns:a16="http://schemas.microsoft.com/office/drawing/2014/main" id="{3D07E456-0DB9-D0E1-42D1-F999C6F11DB7}"/>
              </a:ext>
            </a:extLst>
          </p:cNvPr>
          <p:cNvPicPr>
            <a:picLocks noChangeAspect="1"/>
          </p:cNvPicPr>
          <p:nvPr/>
        </p:nvPicPr>
        <p:blipFill>
          <a:blip r:embed="rId5"/>
          <a:stretch>
            <a:fillRect/>
          </a:stretch>
        </p:blipFill>
        <p:spPr>
          <a:xfrm>
            <a:off x="13280652" y="126269"/>
            <a:ext cx="3132444" cy="4900760"/>
          </a:xfrm>
          <a:prstGeom prst="rect">
            <a:avLst/>
          </a:prstGeom>
        </p:spPr>
      </p:pic>
      <p:pic>
        <p:nvPicPr>
          <p:cNvPr id="16" name="Picture 15">
            <a:extLst>
              <a:ext uri="{FF2B5EF4-FFF2-40B4-BE49-F238E27FC236}">
                <a16:creationId xmlns:a16="http://schemas.microsoft.com/office/drawing/2014/main" id="{B189997A-CAA1-36E8-9765-9728580B57D6}"/>
              </a:ext>
            </a:extLst>
          </p:cNvPr>
          <p:cNvPicPr>
            <a:picLocks noChangeAspect="1"/>
          </p:cNvPicPr>
          <p:nvPr/>
        </p:nvPicPr>
        <p:blipFill>
          <a:blip r:embed="rId6"/>
          <a:stretch>
            <a:fillRect/>
          </a:stretch>
        </p:blipFill>
        <p:spPr>
          <a:xfrm>
            <a:off x="13339928" y="5259971"/>
            <a:ext cx="3288510" cy="480279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BE4D5"/>
        </a:solidFill>
        <a:effectLst/>
      </p:bgPr>
    </p:bg>
    <p:spTree>
      <p:nvGrpSpPr>
        <p:cNvPr id="1" name=""/>
        <p:cNvGrpSpPr/>
        <p:nvPr/>
      </p:nvGrpSpPr>
      <p:grpSpPr>
        <a:xfrm>
          <a:off x="0" y="0"/>
          <a:ext cx="0" cy="0"/>
          <a:chOff x="0" y="0"/>
          <a:chExt cx="0" cy="0"/>
        </a:xfrm>
      </p:grpSpPr>
      <p:sp>
        <p:nvSpPr>
          <p:cNvPr id="2" name="Freeform 2"/>
          <p:cNvSpPr/>
          <p:nvPr/>
        </p:nvSpPr>
        <p:spPr>
          <a:xfrm rot="-6396703">
            <a:off x="2397376" y="4004628"/>
            <a:ext cx="6698889" cy="8360323"/>
          </a:xfrm>
          <a:custGeom>
            <a:avLst/>
            <a:gdLst/>
            <a:ahLst/>
            <a:cxnLst/>
            <a:rect l="l" t="t" r="r" b="b"/>
            <a:pathLst>
              <a:path w="6698889" h="8360323">
                <a:moveTo>
                  <a:pt x="0" y="0"/>
                </a:moveTo>
                <a:lnTo>
                  <a:pt x="6698888" y="0"/>
                </a:lnTo>
                <a:lnTo>
                  <a:pt x="6698888" y="8360323"/>
                </a:lnTo>
                <a:lnTo>
                  <a:pt x="0" y="8360323"/>
                </a:lnTo>
                <a:lnTo>
                  <a:pt x="0" y="0"/>
                </a:lnTo>
                <a:close/>
              </a:path>
            </a:pathLst>
          </a:custGeom>
          <a:blipFill>
            <a:blip r:embed="rId2"/>
            <a:stretch>
              <a:fillRect l="-17734" r="-17734"/>
            </a:stretch>
          </a:blipFill>
          <a:ln cap="sq">
            <a:noFill/>
            <a:prstDash val="solid"/>
            <a:miter/>
          </a:ln>
        </p:spPr>
        <p:txBody>
          <a:bodyPr/>
          <a:lstStyle/>
          <a:p>
            <a:endParaRPr lang="en-CA"/>
          </a:p>
        </p:txBody>
      </p:sp>
      <p:sp>
        <p:nvSpPr>
          <p:cNvPr id="3" name="TextBox 3"/>
          <p:cNvSpPr txBox="1"/>
          <p:nvPr/>
        </p:nvSpPr>
        <p:spPr>
          <a:xfrm>
            <a:off x="1028700" y="1085853"/>
            <a:ext cx="6718912" cy="6645299"/>
          </a:xfrm>
          <a:prstGeom prst="rect">
            <a:avLst/>
          </a:prstGeom>
        </p:spPr>
        <p:txBody>
          <a:bodyPr lIns="0" tIns="0" rIns="0" bIns="0" rtlCol="0" anchor="t">
            <a:spAutoFit/>
          </a:bodyPr>
          <a:lstStyle/>
          <a:p>
            <a:pPr algn="l">
              <a:lnSpc>
                <a:spcPts val="11200"/>
              </a:lnSpc>
            </a:pPr>
            <a:r>
              <a:rPr lang="en-US" sz="14000" b="1">
                <a:solidFill>
                  <a:srgbClr val="D85125"/>
                </a:solidFill>
                <a:latin typeface="Prachason Neue Condensed Bold"/>
                <a:ea typeface="Prachason Neue Condensed Bold"/>
                <a:cs typeface="Prachason Neue Condensed Bold"/>
                <a:sym typeface="Prachason Neue Condensed Bold"/>
              </a:rPr>
              <a:t>WHO WE SERVE &amp; WHY IT MATTERS</a:t>
            </a:r>
          </a:p>
        </p:txBody>
      </p:sp>
      <p:sp>
        <p:nvSpPr>
          <p:cNvPr id="4" name="Freeform 4"/>
          <p:cNvSpPr/>
          <p:nvPr/>
        </p:nvSpPr>
        <p:spPr>
          <a:xfrm>
            <a:off x="-154565" y="-1004087"/>
            <a:ext cx="4595640" cy="3856025"/>
          </a:xfrm>
          <a:custGeom>
            <a:avLst/>
            <a:gdLst/>
            <a:ahLst/>
            <a:cxnLst/>
            <a:rect l="l" t="t" r="r" b="b"/>
            <a:pathLst>
              <a:path w="4595640" h="3856025">
                <a:moveTo>
                  <a:pt x="0" y="0"/>
                </a:moveTo>
                <a:lnTo>
                  <a:pt x="4595641" y="0"/>
                </a:lnTo>
                <a:lnTo>
                  <a:pt x="4595641" y="3856024"/>
                </a:lnTo>
                <a:lnTo>
                  <a:pt x="0" y="3856024"/>
                </a:lnTo>
                <a:lnTo>
                  <a:pt x="0" y="0"/>
                </a:lnTo>
                <a:close/>
              </a:path>
            </a:pathLst>
          </a:custGeom>
          <a:blipFill>
            <a:blip r:embed="rId3"/>
            <a:stretch>
              <a:fillRect r="-68091" b="-231814"/>
            </a:stretch>
          </a:blipFill>
          <a:ln cap="sq">
            <a:noFill/>
            <a:prstDash val="solid"/>
            <a:miter/>
          </a:ln>
        </p:spPr>
        <p:txBody>
          <a:bodyPr/>
          <a:lstStyle/>
          <a:p>
            <a:endParaRPr lang="en-CA"/>
          </a:p>
        </p:txBody>
      </p:sp>
      <p:grpSp>
        <p:nvGrpSpPr>
          <p:cNvPr id="5" name="Group 5"/>
          <p:cNvGrpSpPr/>
          <p:nvPr/>
        </p:nvGrpSpPr>
        <p:grpSpPr>
          <a:xfrm>
            <a:off x="8807576" y="644306"/>
            <a:ext cx="8001581" cy="4298360"/>
            <a:chOff x="0" y="0"/>
            <a:chExt cx="1452783" cy="780419"/>
          </a:xfrm>
        </p:grpSpPr>
        <p:sp>
          <p:nvSpPr>
            <p:cNvPr id="6" name="Freeform 6"/>
            <p:cNvSpPr/>
            <p:nvPr/>
          </p:nvSpPr>
          <p:spPr>
            <a:xfrm>
              <a:off x="0" y="0"/>
              <a:ext cx="1452783" cy="780419"/>
            </a:xfrm>
            <a:custGeom>
              <a:avLst/>
              <a:gdLst/>
              <a:ahLst/>
              <a:cxnLst/>
              <a:rect l="l" t="t" r="r" b="b"/>
              <a:pathLst>
                <a:path w="1452783" h="780419">
                  <a:moveTo>
                    <a:pt x="9675" y="0"/>
                  </a:moveTo>
                  <a:lnTo>
                    <a:pt x="1443107" y="0"/>
                  </a:lnTo>
                  <a:cubicBezTo>
                    <a:pt x="1448451" y="0"/>
                    <a:pt x="1452783" y="4332"/>
                    <a:pt x="1452783" y="9675"/>
                  </a:cubicBezTo>
                  <a:lnTo>
                    <a:pt x="1452783" y="770743"/>
                  </a:lnTo>
                  <a:cubicBezTo>
                    <a:pt x="1452783" y="776087"/>
                    <a:pt x="1448451" y="780419"/>
                    <a:pt x="1443107" y="780419"/>
                  </a:cubicBezTo>
                  <a:lnTo>
                    <a:pt x="9675" y="780419"/>
                  </a:lnTo>
                  <a:cubicBezTo>
                    <a:pt x="4332" y="780419"/>
                    <a:pt x="0" y="776087"/>
                    <a:pt x="0" y="770743"/>
                  </a:cubicBezTo>
                  <a:lnTo>
                    <a:pt x="0" y="9675"/>
                  </a:lnTo>
                  <a:cubicBezTo>
                    <a:pt x="0" y="4332"/>
                    <a:pt x="4332" y="0"/>
                    <a:pt x="9675" y="0"/>
                  </a:cubicBezTo>
                  <a:close/>
                </a:path>
              </a:pathLst>
            </a:custGeom>
            <a:blipFill>
              <a:blip r:embed="rId4"/>
              <a:stretch>
                <a:fillRect l="-28107" t="-52221" r="-17370" b="-50642"/>
              </a:stretch>
            </a:blipFill>
            <a:ln w="28575" cap="sq">
              <a:solidFill>
                <a:srgbClr val="D85125"/>
              </a:solidFill>
              <a:prstDash val="solid"/>
              <a:miter/>
            </a:ln>
          </p:spPr>
          <p:txBody>
            <a:bodyPr/>
            <a:lstStyle/>
            <a:p>
              <a:endParaRPr lang="en-CA"/>
            </a:p>
          </p:txBody>
        </p:sp>
      </p:grpSp>
      <p:sp>
        <p:nvSpPr>
          <p:cNvPr id="7" name="TextBox 7"/>
          <p:cNvSpPr txBox="1"/>
          <p:nvPr/>
        </p:nvSpPr>
        <p:spPr>
          <a:xfrm>
            <a:off x="8707854" y="5376842"/>
            <a:ext cx="8201025" cy="735819"/>
          </a:xfrm>
          <a:prstGeom prst="rect">
            <a:avLst/>
          </a:prstGeom>
        </p:spPr>
        <p:txBody>
          <a:bodyPr lIns="0" tIns="0" rIns="0" bIns="0" rtlCol="0" anchor="t">
            <a:spAutoFit/>
          </a:bodyPr>
          <a:lstStyle/>
          <a:p>
            <a:pPr algn="ctr">
              <a:lnSpc>
                <a:spcPts val="2913"/>
              </a:lnSpc>
            </a:pPr>
            <a:r>
              <a:rPr lang="en-US" sz="2427">
                <a:solidFill>
                  <a:srgbClr val="222222"/>
                </a:solidFill>
                <a:latin typeface="Playfair Display"/>
                <a:ea typeface="Playfair Display"/>
                <a:cs typeface="Playfair Display"/>
                <a:sym typeface="Playfair Display"/>
              </a:rPr>
              <a:t>We work with individuals who want to move forward but often face barriers beyond their control.</a:t>
            </a:r>
          </a:p>
        </p:txBody>
      </p:sp>
      <p:sp>
        <p:nvSpPr>
          <p:cNvPr id="8" name="TextBox 8"/>
          <p:cNvSpPr txBox="1"/>
          <p:nvPr/>
        </p:nvSpPr>
        <p:spPr>
          <a:xfrm>
            <a:off x="8807576" y="7138814"/>
            <a:ext cx="7586841" cy="2427288"/>
          </a:xfrm>
          <a:prstGeom prst="rect">
            <a:avLst/>
          </a:prstGeom>
        </p:spPr>
        <p:txBody>
          <a:bodyPr lIns="0" tIns="0" rIns="0" bIns="0" rtlCol="0" anchor="t">
            <a:spAutoFit/>
          </a:bodyPr>
          <a:lstStyle/>
          <a:p>
            <a:pPr marL="539749" lvl="1" indent="-269875" algn="l">
              <a:lnSpc>
                <a:spcPts val="4099"/>
              </a:lnSpc>
              <a:buFont typeface="Arial"/>
              <a:buChar char="•"/>
            </a:pPr>
            <a:r>
              <a:rPr lang="en-US" sz="2499">
                <a:solidFill>
                  <a:srgbClr val="000000"/>
                </a:solidFill>
                <a:latin typeface="Playfair Display"/>
                <a:ea typeface="Playfair Display"/>
                <a:cs typeface="Playfair Display"/>
                <a:sym typeface="Playfair Display"/>
              </a:rPr>
              <a:t>French language communication</a:t>
            </a:r>
          </a:p>
          <a:p>
            <a:pPr marL="539749" lvl="1" indent="-269875" algn="l">
              <a:lnSpc>
                <a:spcPts val="4099"/>
              </a:lnSpc>
              <a:buFont typeface="Arial"/>
              <a:buChar char="•"/>
            </a:pPr>
            <a:r>
              <a:rPr lang="en-US" sz="2499">
                <a:solidFill>
                  <a:srgbClr val="000000"/>
                </a:solidFill>
                <a:latin typeface="Playfair Display"/>
                <a:ea typeface="Playfair Display"/>
                <a:cs typeface="Playfair Display"/>
                <a:sym typeface="Playfair Display"/>
              </a:rPr>
              <a:t>Transportation and access challenges</a:t>
            </a:r>
          </a:p>
          <a:p>
            <a:pPr marL="539749" lvl="1" indent="-269875" algn="l">
              <a:lnSpc>
                <a:spcPts val="4099"/>
              </a:lnSpc>
              <a:buFont typeface="Arial"/>
              <a:buChar char="•"/>
            </a:pPr>
            <a:r>
              <a:rPr lang="en-US" sz="2499">
                <a:solidFill>
                  <a:srgbClr val="000000"/>
                </a:solidFill>
                <a:latin typeface="Playfair Display"/>
                <a:ea typeface="Playfair Display"/>
                <a:cs typeface="Playfair Display"/>
                <a:sym typeface="Playfair Display"/>
              </a:rPr>
              <a:t>Family and caregiving responsibilities</a:t>
            </a:r>
          </a:p>
          <a:p>
            <a:pPr marL="539749" lvl="1" indent="-269875" algn="l">
              <a:lnSpc>
                <a:spcPts val="3574"/>
              </a:lnSpc>
              <a:buFont typeface="Arial"/>
              <a:buChar char="•"/>
            </a:pPr>
            <a:r>
              <a:rPr lang="en-US" sz="2499">
                <a:solidFill>
                  <a:srgbClr val="000000"/>
                </a:solidFill>
                <a:latin typeface="Playfair Display"/>
                <a:ea typeface="Playfair Display"/>
                <a:cs typeface="Playfair Display"/>
                <a:sym typeface="Playfair Display"/>
              </a:rPr>
              <a:t>Confidence gaps or disrupted education/work histories</a:t>
            </a:r>
          </a:p>
        </p:txBody>
      </p:sp>
      <p:sp>
        <p:nvSpPr>
          <p:cNvPr id="9" name="TextBox 9"/>
          <p:cNvSpPr txBox="1"/>
          <p:nvPr/>
        </p:nvSpPr>
        <p:spPr>
          <a:xfrm>
            <a:off x="9134475" y="6808779"/>
            <a:ext cx="3837185" cy="316188"/>
          </a:xfrm>
          <a:prstGeom prst="rect">
            <a:avLst/>
          </a:prstGeom>
        </p:spPr>
        <p:txBody>
          <a:bodyPr lIns="0" tIns="0" rIns="0" bIns="0" rtlCol="0" anchor="t">
            <a:spAutoFit/>
          </a:bodyPr>
          <a:lstStyle/>
          <a:p>
            <a:pPr algn="ctr">
              <a:lnSpc>
                <a:spcPts val="2323"/>
              </a:lnSpc>
              <a:spcBef>
                <a:spcPct val="0"/>
              </a:spcBef>
            </a:pPr>
            <a:r>
              <a:rPr lang="en-US" sz="2323" b="1">
                <a:solidFill>
                  <a:srgbClr val="000000"/>
                </a:solidFill>
                <a:latin typeface="Raleway Bold"/>
                <a:ea typeface="Raleway Bold"/>
                <a:cs typeface="Raleway Bold"/>
                <a:sym typeface="Raleway Bold"/>
              </a:rPr>
              <a:t>SOME BARRIERS INCLUDE :</a:t>
            </a:r>
          </a:p>
        </p:txBody>
      </p:sp>
    </p:spTree>
  </p:cSld>
  <p:clrMapOvr>
    <a:masterClrMapping/>
  </p:clrMapOvr>
  <p:transition>
    <p:wipe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85125"/>
        </a:solidFill>
        <a:effectLst/>
      </p:bgPr>
    </p:bg>
    <p:spTree>
      <p:nvGrpSpPr>
        <p:cNvPr id="1" name=""/>
        <p:cNvGrpSpPr/>
        <p:nvPr/>
      </p:nvGrpSpPr>
      <p:grpSpPr>
        <a:xfrm>
          <a:off x="0" y="0"/>
          <a:ext cx="0" cy="0"/>
          <a:chOff x="0" y="0"/>
          <a:chExt cx="0" cy="0"/>
        </a:xfrm>
      </p:grpSpPr>
      <p:sp>
        <p:nvSpPr>
          <p:cNvPr id="2" name="TextBox 2"/>
          <p:cNvSpPr txBox="1"/>
          <p:nvPr/>
        </p:nvSpPr>
        <p:spPr>
          <a:xfrm>
            <a:off x="476250" y="836964"/>
            <a:ext cx="14805732" cy="4356099"/>
          </a:xfrm>
          <a:prstGeom prst="rect">
            <a:avLst/>
          </a:prstGeom>
        </p:spPr>
        <p:txBody>
          <a:bodyPr lIns="0" tIns="0" rIns="0" bIns="0" rtlCol="0" anchor="t">
            <a:spAutoFit/>
          </a:bodyPr>
          <a:lstStyle/>
          <a:p>
            <a:pPr algn="l">
              <a:lnSpc>
                <a:spcPts val="12799"/>
              </a:lnSpc>
            </a:pPr>
            <a:r>
              <a:rPr lang="en-US" sz="15999" b="1" dirty="0">
                <a:solidFill>
                  <a:srgbClr val="EBE4D5"/>
                </a:solidFill>
                <a:latin typeface="Prachason Neue Condensed Bold"/>
                <a:ea typeface="Prachason Neue Condensed Bold"/>
                <a:cs typeface="Prachason Neue Condensed Bold"/>
                <a:sym typeface="Prachason Neue Condensed Bold"/>
              </a:rPr>
              <a:t>THE GASPÉ COAST REALITY</a:t>
            </a:r>
          </a:p>
        </p:txBody>
      </p:sp>
      <p:sp>
        <p:nvSpPr>
          <p:cNvPr id="3" name="Freeform 3"/>
          <p:cNvSpPr/>
          <p:nvPr/>
        </p:nvSpPr>
        <p:spPr>
          <a:xfrm>
            <a:off x="13422109" y="-25916"/>
            <a:ext cx="7975523" cy="11265257"/>
          </a:xfrm>
          <a:custGeom>
            <a:avLst/>
            <a:gdLst/>
            <a:ahLst/>
            <a:cxnLst/>
            <a:rect l="l" t="t" r="r" b="b"/>
            <a:pathLst>
              <a:path w="7975523" h="11265257">
                <a:moveTo>
                  <a:pt x="0" y="0"/>
                </a:moveTo>
                <a:lnTo>
                  <a:pt x="7975522" y="0"/>
                </a:lnTo>
                <a:lnTo>
                  <a:pt x="7975522" y="11265256"/>
                </a:lnTo>
                <a:lnTo>
                  <a:pt x="0" y="11265256"/>
                </a:lnTo>
                <a:lnTo>
                  <a:pt x="0" y="0"/>
                </a:lnTo>
                <a:close/>
              </a:path>
            </a:pathLst>
          </a:custGeom>
          <a:blipFill>
            <a:blip r:embed="rId2"/>
            <a:stretch>
              <a:fillRect t="-5136" r="-10539" b="-12186"/>
            </a:stretch>
          </a:blipFill>
          <a:ln cap="sq">
            <a:noFill/>
            <a:prstDash val="solid"/>
            <a:miter/>
          </a:ln>
        </p:spPr>
        <p:txBody>
          <a:bodyPr/>
          <a:lstStyle/>
          <a:p>
            <a:endParaRPr lang="en-CA"/>
          </a:p>
        </p:txBody>
      </p:sp>
      <p:grpSp>
        <p:nvGrpSpPr>
          <p:cNvPr id="4" name="Group 4"/>
          <p:cNvGrpSpPr/>
          <p:nvPr/>
        </p:nvGrpSpPr>
        <p:grpSpPr>
          <a:xfrm>
            <a:off x="9857718" y="2473928"/>
            <a:ext cx="4887840" cy="4442436"/>
            <a:chOff x="0" y="0"/>
            <a:chExt cx="1551632" cy="1410240"/>
          </a:xfrm>
        </p:grpSpPr>
        <p:sp>
          <p:nvSpPr>
            <p:cNvPr id="5" name="Freeform 5"/>
            <p:cNvSpPr/>
            <p:nvPr/>
          </p:nvSpPr>
          <p:spPr>
            <a:xfrm>
              <a:off x="0" y="0"/>
              <a:ext cx="1551632" cy="1410240"/>
            </a:xfrm>
            <a:custGeom>
              <a:avLst/>
              <a:gdLst/>
              <a:ahLst/>
              <a:cxnLst/>
              <a:rect l="l" t="t" r="r" b="b"/>
              <a:pathLst>
                <a:path w="1551632" h="1410240">
                  <a:moveTo>
                    <a:pt x="15839" y="0"/>
                  </a:moveTo>
                  <a:lnTo>
                    <a:pt x="1535793" y="0"/>
                  </a:lnTo>
                  <a:cubicBezTo>
                    <a:pt x="1544541" y="0"/>
                    <a:pt x="1551632" y="7091"/>
                    <a:pt x="1551632" y="15839"/>
                  </a:cubicBezTo>
                  <a:lnTo>
                    <a:pt x="1551632" y="1394401"/>
                  </a:lnTo>
                  <a:cubicBezTo>
                    <a:pt x="1551632" y="1398601"/>
                    <a:pt x="1549963" y="1402630"/>
                    <a:pt x="1546993" y="1405601"/>
                  </a:cubicBezTo>
                  <a:cubicBezTo>
                    <a:pt x="1544023" y="1408571"/>
                    <a:pt x="1539994" y="1410240"/>
                    <a:pt x="1535793" y="1410240"/>
                  </a:cubicBezTo>
                  <a:lnTo>
                    <a:pt x="15839" y="1410240"/>
                  </a:lnTo>
                  <a:cubicBezTo>
                    <a:pt x="7091" y="1410240"/>
                    <a:pt x="0" y="1403148"/>
                    <a:pt x="0" y="1394401"/>
                  </a:cubicBezTo>
                  <a:lnTo>
                    <a:pt x="0" y="15839"/>
                  </a:lnTo>
                  <a:cubicBezTo>
                    <a:pt x="0" y="7091"/>
                    <a:pt x="7091" y="0"/>
                    <a:pt x="15839" y="0"/>
                  </a:cubicBezTo>
                  <a:close/>
                </a:path>
              </a:pathLst>
            </a:custGeom>
            <a:blipFill>
              <a:blip r:embed="rId3"/>
              <a:stretch>
                <a:fillRect l="-10591" r="-10591"/>
              </a:stretch>
            </a:blipFill>
            <a:ln w="28575" cap="sq">
              <a:solidFill>
                <a:srgbClr val="EBE4D5"/>
              </a:solidFill>
              <a:prstDash val="solid"/>
              <a:miter/>
            </a:ln>
          </p:spPr>
          <p:txBody>
            <a:bodyPr/>
            <a:lstStyle/>
            <a:p>
              <a:endParaRPr lang="en-CA"/>
            </a:p>
          </p:txBody>
        </p:sp>
      </p:grpSp>
      <p:grpSp>
        <p:nvGrpSpPr>
          <p:cNvPr id="6" name="Group 6"/>
          <p:cNvGrpSpPr/>
          <p:nvPr/>
        </p:nvGrpSpPr>
        <p:grpSpPr>
          <a:xfrm>
            <a:off x="434240" y="3961944"/>
            <a:ext cx="8047942" cy="1388384"/>
            <a:chOff x="0" y="0"/>
            <a:chExt cx="2119623" cy="365665"/>
          </a:xfrm>
        </p:grpSpPr>
        <p:sp>
          <p:nvSpPr>
            <p:cNvPr id="7" name="Freeform 7"/>
            <p:cNvSpPr/>
            <p:nvPr/>
          </p:nvSpPr>
          <p:spPr>
            <a:xfrm>
              <a:off x="0" y="0"/>
              <a:ext cx="2119623" cy="365665"/>
            </a:xfrm>
            <a:custGeom>
              <a:avLst/>
              <a:gdLst/>
              <a:ahLst/>
              <a:cxnLst/>
              <a:rect l="l" t="t" r="r" b="b"/>
              <a:pathLst>
                <a:path w="2119623" h="365665">
                  <a:moveTo>
                    <a:pt x="19240" y="0"/>
                  </a:moveTo>
                  <a:lnTo>
                    <a:pt x="2100383" y="0"/>
                  </a:lnTo>
                  <a:cubicBezTo>
                    <a:pt x="2111009" y="0"/>
                    <a:pt x="2119623" y="8614"/>
                    <a:pt x="2119623" y="19240"/>
                  </a:cubicBezTo>
                  <a:lnTo>
                    <a:pt x="2119623" y="346425"/>
                  </a:lnTo>
                  <a:cubicBezTo>
                    <a:pt x="2119623" y="351528"/>
                    <a:pt x="2117596" y="356422"/>
                    <a:pt x="2113988" y="360030"/>
                  </a:cubicBezTo>
                  <a:cubicBezTo>
                    <a:pt x="2110380" y="363638"/>
                    <a:pt x="2105486" y="365665"/>
                    <a:pt x="2100383" y="365665"/>
                  </a:cubicBezTo>
                  <a:lnTo>
                    <a:pt x="19240" y="365665"/>
                  </a:lnTo>
                  <a:cubicBezTo>
                    <a:pt x="14137" y="365665"/>
                    <a:pt x="9243" y="363638"/>
                    <a:pt x="5635" y="360030"/>
                  </a:cubicBezTo>
                  <a:cubicBezTo>
                    <a:pt x="2027" y="356422"/>
                    <a:pt x="0" y="351528"/>
                    <a:pt x="0" y="346425"/>
                  </a:cubicBezTo>
                  <a:lnTo>
                    <a:pt x="0" y="19240"/>
                  </a:lnTo>
                  <a:cubicBezTo>
                    <a:pt x="0" y="14137"/>
                    <a:pt x="2027" y="9243"/>
                    <a:pt x="5635" y="5635"/>
                  </a:cubicBezTo>
                  <a:cubicBezTo>
                    <a:pt x="9243" y="2027"/>
                    <a:pt x="14137" y="0"/>
                    <a:pt x="19240" y="0"/>
                  </a:cubicBezTo>
                  <a:close/>
                </a:path>
              </a:pathLst>
            </a:custGeom>
            <a:solidFill>
              <a:srgbClr val="2C848E"/>
            </a:solidFill>
            <a:ln w="28575" cap="sq">
              <a:solidFill>
                <a:srgbClr val="EBE4D5"/>
              </a:solidFill>
              <a:prstDash val="solid"/>
              <a:miter/>
            </a:ln>
          </p:spPr>
          <p:txBody>
            <a:bodyPr/>
            <a:lstStyle/>
            <a:p>
              <a:endParaRPr lang="en-CA"/>
            </a:p>
          </p:txBody>
        </p:sp>
        <p:sp>
          <p:nvSpPr>
            <p:cNvPr id="8" name="TextBox 8"/>
            <p:cNvSpPr txBox="1"/>
            <p:nvPr/>
          </p:nvSpPr>
          <p:spPr>
            <a:xfrm>
              <a:off x="0" y="47625"/>
              <a:ext cx="2119623" cy="318040"/>
            </a:xfrm>
            <a:prstGeom prst="rect">
              <a:avLst/>
            </a:prstGeom>
          </p:spPr>
          <p:txBody>
            <a:bodyPr lIns="50800" tIns="50800" rIns="50800" bIns="50800" rtlCol="0" anchor="ctr"/>
            <a:lstStyle/>
            <a:p>
              <a:pPr algn="ctr">
                <a:lnSpc>
                  <a:spcPts val="2499"/>
                </a:lnSpc>
              </a:pPr>
              <a:endParaRPr/>
            </a:p>
          </p:txBody>
        </p:sp>
      </p:grpSp>
      <p:grpSp>
        <p:nvGrpSpPr>
          <p:cNvPr id="9" name="Group 9"/>
          <p:cNvGrpSpPr/>
          <p:nvPr/>
        </p:nvGrpSpPr>
        <p:grpSpPr>
          <a:xfrm>
            <a:off x="12301639" y="5606712"/>
            <a:ext cx="5424263" cy="4442436"/>
            <a:chOff x="0" y="0"/>
            <a:chExt cx="1721918" cy="1410240"/>
          </a:xfrm>
        </p:grpSpPr>
        <p:sp>
          <p:nvSpPr>
            <p:cNvPr id="10" name="Freeform 10"/>
            <p:cNvSpPr/>
            <p:nvPr/>
          </p:nvSpPr>
          <p:spPr>
            <a:xfrm>
              <a:off x="0" y="0"/>
              <a:ext cx="1721918" cy="1410240"/>
            </a:xfrm>
            <a:custGeom>
              <a:avLst/>
              <a:gdLst/>
              <a:ahLst/>
              <a:cxnLst/>
              <a:rect l="l" t="t" r="r" b="b"/>
              <a:pathLst>
                <a:path w="1721918" h="1410240">
                  <a:moveTo>
                    <a:pt x="14273" y="0"/>
                  </a:moveTo>
                  <a:lnTo>
                    <a:pt x="1707646" y="0"/>
                  </a:lnTo>
                  <a:cubicBezTo>
                    <a:pt x="1715528" y="0"/>
                    <a:pt x="1721918" y="6390"/>
                    <a:pt x="1721918" y="14273"/>
                  </a:cubicBezTo>
                  <a:lnTo>
                    <a:pt x="1721918" y="1395967"/>
                  </a:lnTo>
                  <a:cubicBezTo>
                    <a:pt x="1721918" y="1403850"/>
                    <a:pt x="1715528" y="1410240"/>
                    <a:pt x="1707646" y="1410240"/>
                  </a:cubicBezTo>
                  <a:lnTo>
                    <a:pt x="14273" y="1410240"/>
                  </a:lnTo>
                  <a:cubicBezTo>
                    <a:pt x="6390" y="1410240"/>
                    <a:pt x="0" y="1403850"/>
                    <a:pt x="0" y="1395967"/>
                  </a:cubicBezTo>
                  <a:lnTo>
                    <a:pt x="0" y="14273"/>
                  </a:lnTo>
                  <a:cubicBezTo>
                    <a:pt x="0" y="6390"/>
                    <a:pt x="6390" y="0"/>
                    <a:pt x="14273" y="0"/>
                  </a:cubicBezTo>
                  <a:close/>
                </a:path>
              </a:pathLst>
            </a:custGeom>
            <a:blipFill>
              <a:blip r:embed="rId4"/>
              <a:stretch>
                <a:fillRect t="-30219" b="-32582"/>
              </a:stretch>
            </a:blipFill>
            <a:ln w="28575" cap="sq">
              <a:solidFill>
                <a:srgbClr val="EBE4D5"/>
              </a:solidFill>
              <a:prstDash val="solid"/>
              <a:miter/>
            </a:ln>
          </p:spPr>
          <p:txBody>
            <a:bodyPr/>
            <a:lstStyle/>
            <a:p>
              <a:endParaRPr lang="en-CA"/>
            </a:p>
          </p:txBody>
        </p:sp>
      </p:grpSp>
      <p:grpSp>
        <p:nvGrpSpPr>
          <p:cNvPr id="11" name="Group 11"/>
          <p:cNvGrpSpPr/>
          <p:nvPr/>
        </p:nvGrpSpPr>
        <p:grpSpPr>
          <a:xfrm>
            <a:off x="9391751" y="6594253"/>
            <a:ext cx="3214037" cy="2921158"/>
            <a:chOff x="0" y="0"/>
            <a:chExt cx="1551632" cy="1410240"/>
          </a:xfrm>
        </p:grpSpPr>
        <p:sp>
          <p:nvSpPr>
            <p:cNvPr id="12" name="Freeform 12"/>
            <p:cNvSpPr/>
            <p:nvPr/>
          </p:nvSpPr>
          <p:spPr>
            <a:xfrm>
              <a:off x="0" y="0"/>
              <a:ext cx="1551632" cy="1410240"/>
            </a:xfrm>
            <a:custGeom>
              <a:avLst/>
              <a:gdLst/>
              <a:ahLst/>
              <a:cxnLst/>
              <a:rect l="l" t="t" r="r" b="b"/>
              <a:pathLst>
                <a:path w="1551632" h="1410240">
                  <a:moveTo>
                    <a:pt x="24088" y="0"/>
                  </a:moveTo>
                  <a:lnTo>
                    <a:pt x="1527544" y="0"/>
                  </a:lnTo>
                  <a:cubicBezTo>
                    <a:pt x="1540848" y="0"/>
                    <a:pt x="1551632" y="10784"/>
                    <a:pt x="1551632" y="24088"/>
                  </a:cubicBezTo>
                  <a:lnTo>
                    <a:pt x="1551632" y="1386152"/>
                  </a:lnTo>
                  <a:cubicBezTo>
                    <a:pt x="1551632" y="1392540"/>
                    <a:pt x="1549094" y="1398667"/>
                    <a:pt x="1544577" y="1403185"/>
                  </a:cubicBezTo>
                  <a:cubicBezTo>
                    <a:pt x="1540060" y="1407702"/>
                    <a:pt x="1533933" y="1410240"/>
                    <a:pt x="1527544" y="1410240"/>
                  </a:cubicBezTo>
                  <a:lnTo>
                    <a:pt x="24088" y="1410240"/>
                  </a:lnTo>
                  <a:cubicBezTo>
                    <a:pt x="10784" y="1410240"/>
                    <a:pt x="0" y="1399455"/>
                    <a:pt x="0" y="1386152"/>
                  </a:cubicBezTo>
                  <a:lnTo>
                    <a:pt x="0" y="24088"/>
                  </a:lnTo>
                  <a:cubicBezTo>
                    <a:pt x="0" y="10784"/>
                    <a:pt x="10784" y="0"/>
                    <a:pt x="24088" y="0"/>
                  </a:cubicBezTo>
                  <a:close/>
                </a:path>
              </a:pathLst>
            </a:custGeom>
            <a:blipFill>
              <a:blip r:embed="rId5"/>
              <a:stretch>
                <a:fillRect t="-23350" b="-23350"/>
              </a:stretch>
            </a:blipFill>
            <a:ln w="28575" cap="sq">
              <a:solidFill>
                <a:srgbClr val="EBE4D5"/>
              </a:solidFill>
              <a:prstDash val="solid"/>
              <a:miter/>
            </a:ln>
          </p:spPr>
          <p:txBody>
            <a:bodyPr/>
            <a:lstStyle/>
            <a:p>
              <a:endParaRPr lang="en-CA"/>
            </a:p>
          </p:txBody>
        </p:sp>
      </p:grpSp>
      <p:sp>
        <p:nvSpPr>
          <p:cNvPr id="13" name="TextBox 13"/>
          <p:cNvSpPr txBox="1"/>
          <p:nvPr/>
        </p:nvSpPr>
        <p:spPr>
          <a:xfrm>
            <a:off x="758921" y="4159339"/>
            <a:ext cx="7316601" cy="1071614"/>
          </a:xfrm>
          <a:prstGeom prst="rect">
            <a:avLst/>
          </a:prstGeom>
        </p:spPr>
        <p:txBody>
          <a:bodyPr lIns="0" tIns="0" rIns="0" bIns="0" rtlCol="0" anchor="t">
            <a:spAutoFit/>
          </a:bodyPr>
          <a:lstStyle/>
          <a:p>
            <a:pPr algn="ctr">
              <a:lnSpc>
                <a:spcPts val="2814"/>
              </a:lnSpc>
              <a:spcBef>
                <a:spcPct val="0"/>
              </a:spcBef>
            </a:pPr>
            <a:r>
              <a:rPr lang="en-US" sz="2814" dirty="0">
                <a:solidFill>
                  <a:srgbClr val="EBE4D5"/>
                </a:solidFill>
                <a:latin typeface="Playfair Display"/>
                <a:ea typeface="Playfair Display"/>
                <a:cs typeface="Playfair Display"/>
                <a:sym typeface="Playfair Display"/>
              </a:rPr>
              <a:t>Programs designed for urban </a:t>
            </a:r>
            <a:r>
              <a:rPr lang="en-US" sz="2814" dirty="0" err="1">
                <a:solidFill>
                  <a:srgbClr val="EBE4D5"/>
                </a:solidFill>
                <a:latin typeface="Playfair Display"/>
                <a:ea typeface="Playfair Display"/>
                <a:cs typeface="Playfair Display"/>
                <a:sym typeface="Playfair Display"/>
              </a:rPr>
              <a:t>centres</a:t>
            </a:r>
            <a:r>
              <a:rPr lang="en-US" sz="2814" dirty="0">
                <a:solidFill>
                  <a:srgbClr val="EBE4D5"/>
                </a:solidFill>
                <a:latin typeface="Playfair Display"/>
                <a:ea typeface="Playfair Display"/>
                <a:cs typeface="Playfair Display"/>
                <a:sym typeface="Playfair Display"/>
              </a:rPr>
              <a:t> don’t always translate to rural and coastal communities.</a:t>
            </a:r>
          </a:p>
        </p:txBody>
      </p:sp>
      <p:sp>
        <p:nvSpPr>
          <p:cNvPr id="14" name="TextBox 14"/>
          <p:cNvSpPr txBox="1"/>
          <p:nvPr/>
        </p:nvSpPr>
        <p:spPr>
          <a:xfrm>
            <a:off x="482542" y="5498787"/>
            <a:ext cx="9375175" cy="2921313"/>
          </a:xfrm>
          <a:prstGeom prst="rect">
            <a:avLst/>
          </a:prstGeom>
        </p:spPr>
        <p:txBody>
          <a:bodyPr wrap="square" lIns="0" tIns="0" rIns="0" bIns="0" rtlCol="0" anchor="t">
            <a:spAutoFit/>
          </a:bodyPr>
          <a:lstStyle/>
          <a:p>
            <a:pPr algn="l">
              <a:lnSpc>
                <a:spcPts val="5857"/>
              </a:lnSpc>
            </a:pPr>
            <a:r>
              <a:rPr lang="en-US" sz="2899" dirty="0">
                <a:solidFill>
                  <a:srgbClr val="EBE4D5"/>
                </a:solidFill>
                <a:latin typeface="Playfair Display"/>
                <a:ea typeface="Playfair Display"/>
                <a:cs typeface="Playfair Display"/>
                <a:sym typeface="Playfair Display"/>
              </a:rPr>
              <a:t>On the Gaspé Coast, we work with:</a:t>
            </a:r>
          </a:p>
          <a:p>
            <a:pPr marL="626107" lvl="1" indent="-313054" algn="l">
              <a:lnSpc>
                <a:spcPts val="5857"/>
              </a:lnSpc>
              <a:buFont typeface="Arial"/>
              <a:buChar char="•"/>
            </a:pPr>
            <a:r>
              <a:rPr lang="en-US" sz="2899" dirty="0">
                <a:solidFill>
                  <a:srgbClr val="EBE4D5"/>
                </a:solidFill>
                <a:latin typeface="Playfair Display"/>
                <a:ea typeface="Playfair Display"/>
                <a:cs typeface="Playfair Display"/>
                <a:sym typeface="Playfair Display"/>
              </a:rPr>
              <a:t>Small, close-knit communities</a:t>
            </a:r>
          </a:p>
          <a:p>
            <a:pPr marL="626107" lvl="1" indent="-313054" algn="l">
              <a:lnSpc>
                <a:spcPts val="5857"/>
              </a:lnSpc>
              <a:buFont typeface="Arial"/>
              <a:buChar char="•"/>
            </a:pPr>
            <a:r>
              <a:rPr lang="en-US" sz="2899" dirty="0">
                <a:solidFill>
                  <a:srgbClr val="EBE4D5"/>
                </a:solidFill>
                <a:latin typeface="Playfair Display"/>
                <a:ea typeface="Playfair Display"/>
                <a:cs typeface="Playfair Display"/>
                <a:sym typeface="Playfair Display"/>
              </a:rPr>
              <a:t>Employers with limited HR capacity</a:t>
            </a:r>
          </a:p>
          <a:p>
            <a:pPr marL="626107" lvl="1" indent="-313054" algn="l">
              <a:lnSpc>
                <a:spcPts val="5857"/>
              </a:lnSpc>
              <a:buFont typeface="Arial"/>
              <a:buChar char="•"/>
            </a:pPr>
            <a:r>
              <a:rPr lang="en-US" sz="2899" dirty="0">
                <a:solidFill>
                  <a:srgbClr val="EBE4D5"/>
                </a:solidFill>
                <a:latin typeface="Playfair Display"/>
                <a:ea typeface="Playfair Display"/>
                <a:cs typeface="Playfair Display"/>
                <a:sym typeface="Playfair Display"/>
              </a:rPr>
              <a:t>Long distances and limited public transportation</a:t>
            </a:r>
          </a:p>
        </p:txBody>
      </p:sp>
      <p:sp>
        <p:nvSpPr>
          <p:cNvPr id="15" name="TextBox 15"/>
          <p:cNvSpPr txBox="1"/>
          <p:nvPr/>
        </p:nvSpPr>
        <p:spPr>
          <a:xfrm>
            <a:off x="609600" y="8877300"/>
            <a:ext cx="8158607" cy="738239"/>
          </a:xfrm>
          <a:prstGeom prst="rect">
            <a:avLst/>
          </a:prstGeom>
        </p:spPr>
        <p:txBody>
          <a:bodyPr lIns="0" tIns="0" rIns="0" bIns="0" rtlCol="0" anchor="t">
            <a:spAutoFit/>
          </a:bodyPr>
          <a:lstStyle/>
          <a:p>
            <a:pPr algn="ctr">
              <a:lnSpc>
                <a:spcPts val="2814"/>
              </a:lnSpc>
              <a:spcBef>
                <a:spcPct val="0"/>
              </a:spcBef>
            </a:pPr>
            <a:r>
              <a:rPr lang="en-US" sz="2814" dirty="0">
                <a:solidFill>
                  <a:srgbClr val="EBE4D5"/>
                </a:solidFill>
                <a:latin typeface="Raleway"/>
                <a:ea typeface="Raleway"/>
                <a:cs typeface="Raleway"/>
                <a:sym typeface="Raleway"/>
              </a:rPr>
              <a:t>This reality requires flexible, relationship-based approaches.</a:t>
            </a:r>
          </a:p>
        </p:txBody>
      </p:sp>
    </p:spTree>
  </p:cSld>
  <p:clrMapOvr>
    <a:masterClrMapping/>
  </p:clrMapOvr>
  <p:transition>
    <p:wipe dir="d"/>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BE4D5"/>
        </a:solidFill>
        <a:effectLst/>
      </p:bgPr>
    </p:bg>
    <p:spTree>
      <p:nvGrpSpPr>
        <p:cNvPr id="1" name=""/>
        <p:cNvGrpSpPr/>
        <p:nvPr/>
      </p:nvGrpSpPr>
      <p:grpSpPr>
        <a:xfrm>
          <a:off x="0" y="0"/>
          <a:ext cx="0" cy="0"/>
          <a:chOff x="0" y="0"/>
          <a:chExt cx="0" cy="0"/>
        </a:xfrm>
      </p:grpSpPr>
      <p:sp>
        <p:nvSpPr>
          <p:cNvPr id="2" name="Freeform 2"/>
          <p:cNvSpPr/>
          <p:nvPr/>
        </p:nvSpPr>
        <p:spPr>
          <a:xfrm rot="8743165">
            <a:off x="-1012999" y="4960670"/>
            <a:ext cx="13077664" cy="12047630"/>
          </a:xfrm>
          <a:custGeom>
            <a:avLst/>
            <a:gdLst/>
            <a:ahLst/>
            <a:cxnLst/>
            <a:rect l="l" t="t" r="r" b="b"/>
            <a:pathLst>
              <a:path w="13077664" h="12047630">
                <a:moveTo>
                  <a:pt x="0" y="0"/>
                </a:moveTo>
                <a:lnTo>
                  <a:pt x="13077664" y="0"/>
                </a:lnTo>
                <a:lnTo>
                  <a:pt x="13077664" y="12047630"/>
                </a:lnTo>
                <a:lnTo>
                  <a:pt x="0" y="12047630"/>
                </a:lnTo>
                <a:lnTo>
                  <a:pt x="0" y="0"/>
                </a:lnTo>
                <a:close/>
              </a:path>
            </a:pathLst>
          </a:custGeom>
          <a:blipFill>
            <a:blip r:embed="rId2"/>
            <a:stretch>
              <a:fillRect l="-2787" t="-5578" r="-2787"/>
            </a:stretch>
          </a:blipFill>
          <a:ln cap="sq">
            <a:noFill/>
            <a:prstDash val="solid"/>
            <a:miter/>
          </a:ln>
        </p:spPr>
        <p:txBody>
          <a:bodyPr/>
          <a:lstStyle/>
          <a:p>
            <a:endParaRPr lang="en-CA"/>
          </a:p>
        </p:txBody>
      </p:sp>
      <p:grpSp>
        <p:nvGrpSpPr>
          <p:cNvPr id="3" name="Group 3"/>
          <p:cNvGrpSpPr/>
          <p:nvPr/>
        </p:nvGrpSpPr>
        <p:grpSpPr>
          <a:xfrm>
            <a:off x="12699942" y="-202539"/>
            <a:ext cx="6225355" cy="11391906"/>
            <a:chOff x="0" y="0"/>
            <a:chExt cx="805958" cy="1474839"/>
          </a:xfrm>
        </p:grpSpPr>
        <p:sp>
          <p:nvSpPr>
            <p:cNvPr id="4" name="Freeform 4"/>
            <p:cNvSpPr/>
            <p:nvPr/>
          </p:nvSpPr>
          <p:spPr>
            <a:xfrm>
              <a:off x="0" y="0"/>
              <a:ext cx="805958" cy="1474839"/>
            </a:xfrm>
            <a:custGeom>
              <a:avLst/>
              <a:gdLst/>
              <a:ahLst/>
              <a:cxnLst/>
              <a:rect l="l" t="t" r="r" b="b"/>
              <a:pathLst>
                <a:path w="805958" h="1474839">
                  <a:moveTo>
                    <a:pt x="12436" y="0"/>
                  </a:moveTo>
                  <a:lnTo>
                    <a:pt x="793522" y="0"/>
                  </a:lnTo>
                  <a:cubicBezTo>
                    <a:pt x="796820" y="0"/>
                    <a:pt x="799983" y="1310"/>
                    <a:pt x="802315" y="3642"/>
                  </a:cubicBezTo>
                  <a:cubicBezTo>
                    <a:pt x="804648" y="5975"/>
                    <a:pt x="805958" y="9138"/>
                    <a:pt x="805958" y="12436"/>
                  </a:cubicBezTo>
                  <a:lnTo>
                    <a:pt x="805958" y="1462403"/>
                  </a:lnTo>
                  <a:cubicBezTo>
                    <a:pt x="805958" y="1465701"/>
                    <a:pt x="804648" y="1468864"/>
                    <a:pt x="802315" y="1471196"/>
                  </a:cubicBezTo>
                  <a:cubicBezTo>
                    <a:pt x="799983" y="1473529"/>
                    <a:pt x="796820" y="1474839"/>
                    <a:pt x="793522" y="1474839"/>
                  </a:cubicBezTo>
                  <a:lnTo>
                    <a:pt x="12436" y="1474839"/>
                  </a:lnTo>
                  <a:cubicBezTo>
                    <a:pt x="9138" y="1474839"/>
                    <a:pt x="5975" y="1473529"/>
                    <a:pt x="3642" y="1471196"/>
                  </a:cubicBezTo>
                  <a:cubicBezTo>
                    <a:pt x="1310" y="1468864"/>
                    <a:pt x="0" y="1465701"/>
                    <a:pt x="0" y="1462403"/>
                  </a:cubicBezTo>
                  <a:lnTo>
                    <a:pt x="0" y="12436"/>
                  </a:lnTo>
                  <a:cubicBezTo>
                    <a:pt x="0" y="9138"/>
                    <a:pt x="1310" y="5975"/>
                    <a:pt x="3642" y="3642"/>
                  </a:cubicBezTo>
                  <a:cubicBezTo>
                    <a:pt x="5975" y="1310"/>
                    <a:pt x="9138" y="0"/>
                    <a:pt x="12436" y="0"/>
                  </a:cubicBezTo>
                  <a:close/>
                </a:path>
              </a:pathLst>
            </a:custGeom>
            <a:blipFill>
              <a:blip r:embed="rId3"/>
              <a:stretch>
                <a:fillRect l="-18622" r="-18622"/>
              </a:stretch>
            </a:blipFill>
            <a:ln w="28575" cap="sq">
              <a:solidFill>
                <a:srgbClr val="D85125"/>
              </a:solidFill>
              <a:prstDash val="solid"/>
              <a:miter/>
            </a:ln>
          </p:spPr>
          <p:txBody>
            <a:bodyPr/>
            <a:lstStyle/>
            <a:p>
              <a:endParaRPr lang="en-CA"/>
            </a:p>
          </p:txBody>
        </p:sp>
      </p:grpSp>
      <p:sp>
        <p:nvSpPr>
          <p:cNvPr id="5" name="Freeform 5"/>
          <p:cNvSpPr/>
          <p:nvPr/>
        </p:nvSpPr>
        <p:spPr>
          <a:xfrm>
            <a:off x="1345984" y="4588187"/>
            <a:ext cx="9076890" cy="5407514"/>
          </a:xfrm>
          <a:custGeom>
            <a:avLst/>
            <a:gdLst/>
            <a:ahLst/>
            <a:cxnLst/>
            <a:rect l="l" t="t" r="r" b="b"/>
            <a:pathLst>
              <a:path w="9076890" h="5407514">
                <a:moveTo>
                  <a:pt x="0" y="0"/>
                </a:moveTo>
                <a:lnTo>
                  <a:pt x="9076890" y="0"/>
                </a:lnTo>
                <a:lnTo>
                  <a:pt x="9076890" y="5407514"/>
                </a:lnTo>
                <a:lnTo>
                  <a:pt x="0" y="5407514"/>
                </a:lnTo>
                <a:lnTo>
                  <a:pt x="0" y="0"/>
                </a:lnTo>
                <a:close/>
              </a:path>
            </a:pathLst>
          </a:custGeom>
          <a:blipFill>
            <a:blip r:embed="rId4"/>
            <a:stretch>
              <a:fillRect l="-1978" t="-818" b="-818"/>
            </a:stretch>
          </a:blipFill>
        </p:spPr>
        <p:txBody>
          <a:bodyPr/>
          <a:lstStyle/>
          <a:p>
            <a:endParaRPr lang="en-CA"/>
          </a:p>
        </p:txBody>
      </p:sp>
      <p:sp>
        <p:nvSpPr>
          <p:cNvPr id="6" name="TextBox 6"/>
          <p:cNvSpPr txBox="1"/>
          <p:nvPr/>
        </p:nvSpPr>
        <p:spPr>
          <a:xfrm>
            <a:off x="400716" y="-273282"/>
            <a:ext cx="10374686" cy="3659976"/>
          </a:xfrm>
          <a:prstGeom prst="rect">
            <a:avLst/>
          </a:prstGeom>
        </p:spPr>
        <p:txBody>
          <a:bodyPr lIns="0" tIns="0" rIns="0" bIns="0" rtlCol="0" anchor="t">
            <a:spAutoFit/>
          </a:bodyPr>
          <a:lstStyle/>
          <a:p>
            <a:pPr algn="ctr">
              <a:lnSpc>
                <a:spcPts val="14751"/>
              </a:lnSpc>
            </a:pPr>
            <a:r>
              <a:rPr lang="en-US" sz="9455" b="1" dirty="0">
                <a:solidFill>
                  <a:srgbClr val="D85125"/>
                </a:solidFill>
                <a:latin typeface="Prachason Neue Condensed Bold"/>
                <a:ea typeface="Prachason Neue Condensed Bold"/>
                <a:cs typeface="Prachason Neue Condensed Bold"/>
                <a:sym typeface="Prachason Neue Condensed Bold"/>
              </a:rPr>
              <a:t>THE </a:t>
            </a:r>
            <a:r>
              <a:rPr lang="en-US" sz="8800" b="1" dirty="0">
                <a:solidFill>
                  <a:srgbClr val="D85125"/>
                </a:solidFill>
                <a:latin typeface="Prachason Neue Condensed Bold"/>
                <a:ea typeface="Prachason Neue Condensed Bold"/>
                <a:cs typeface="Prachason Neue Condensed Bold"/>
                <a:sym typeface="Prachason Neue Condensed Bold"/>
              </a:rPr>
              <a:t>DESTINATION</a:t>
            </a:r>
            <a:r>
              <a:rPr lang="en-US" sz="9455" b="1" dirty="0">
                <a:solidFill>
                  <a:srgbClr val="D85125"/>
                </a:solidFill>
                <a:latin typeface="Prachason Neue Condensed Bold"/>
                <a:ea typeface="Prachason Neue Condensed Bold"/>
                <a:cs typeface="Prachason Neue Condensed Bold"/>
                <a:sym typeface="Prachason Neue Condensed Bold"/>
              </a:rPr>
              <a:t> U </a:t>
            </a:r>
            <a:r>
              <a:rPr lang="en-US" sz="8800" b="1" dirty="0">
                <a:solidFill>
                  <a:srgbClr val="D85125"/>
                </a:solidFill>
                <a:latin typeface="Prachason Neue Condensed Bold"/>
                <a:ea typeface="Prachason Neue Condensed Bold"/>
                <a:cs typeface="Prachason Neue Condensed Bold"/>
                <a:sym typeface="Prachason Neue Condensed Bold"/>
              </a:rPr>
              <a:t>APPROACH</a:t>
            </a:r>
            <a:endParaRPr lang="en-US" sz="9455" b="1" dirty="0">
              <a:solidFill>
                <a:srgbClr val="D85125"/>
              </a:solidFill>
              <a:latin typeface="Prachason Neue Condensed Bold"/>
              <a:ea typeface="Prachason Neue Condensed Bold"/>
              <a:cs typeface="Prachason Neue Condensed Bold"/>
              <a:sym typeface="Prachason Neue Condensed Bold"/>
            </a:endParaRPr>
          </a:p>
        </p:txBody>
      </p:sp>
      <p:sp>
        <p:nvSpPr>
          <p:cNvPr id="7" name="TextBox 7"/>
          <p:cNvSpPr txBox="1"/>
          <p:nvPr/>
        </p:nvSpPr>
        <p:spPr>
          <a:xfrm>
            <a:off x="1752115" y="6698511"/>
            <a:ext cx="1953278" cy="1362075"/>
          </a:xfrm>
          <a:prstGeom prst="rect">
            <a:avLst/>
          </a:prstGeom>
        </p:spPr>
        <p:txBody>
          <a:bodyPr lIns="0" tIns="0" rIns="0" bIns="0" rtlCol="0" anchor="t">
            <a:spAutoFit/>
          </a:bodyPr>
          <a:lstStyle/>
          <a:p>
            <a:pPr marL="0" lvl="1" indent="0" algn="ctr">
              <a:lnSpc>
                <a:spcPts val="4559"/>
              </a:lnSpc>
              <a:spcBef>
                <a:spcPct val="0"/>
              </a:spcBef>
            </a:pPr>
            <a:r>
              <a:rPr lang="en-US" sz="3799" b="1" dirty="0">
                <a:solidFill>
                  <a:srgbClr val="2C848E"/>
                </a:solidFill>
                <a:latin typeface="Prachason Neue Condensed Ultra-Bold"/>
                <a:ea typeface="Prachason Neue Condensed Ultra-Bold"/>
                <a:cs typeface="Prachason Neue Condensed Ultra-Bold"/>
                <a:sym typeface="Prachason Neue Condensed Ultra-Bold"/>
              </a:rPr>
              <a:t>OUR</a:t>
            </a:r>
            <a:r>
              <a:rPr lang="en-US" sz="3799" b="1" u="none" strike="noStrike" dirty="0">
                <a:solidFill>
                  <a:srgbClr val="2C848E"/>
                </a:solidFill>
                <a:latin typeface="Prachason Neue Condensed Ultra-Bold"/>
                <a:ea typeface="Prachason Neue Condensed Ultra-Bold"/>
                <a:cs typeface="Prachason Neue Condensed Ultra-Bold"/>
                <a:sym typeface="Prachason Neue Condensed Ultra-Bold"/>
              </a:rPr>
              <a:t> APPROACH</a:t>
            </a:r>
          </a:p>
        </p:txBody>
      </p:sp>
      <p:sp>
        <p:nvSpPr>
          <p:cNvPr id="8" name="TextBox 8"/>
          <p:cNvSpPr txBox="1"/>
          <p:nvPr/>
        </p:nvSpPr>
        <p:spPr>
          <a:xfrm>
            <a:off x="677264" y="3474843"/>
            <a:ext cx="10414331" cy="857250"/>
          </a:xfrm>
          <a:prstGeom prst="rect">
            <a:avLst/>
          </a:prstGeom>
        </p:spPr>
        <p:txBody>
          <a:bodyPr lIns="0" tIns="0" rIns="0" bIns="0" rtlCol="0" anchor="t">
            <a:spAutoFit/>
          </a:bodyPr>
          <a:lstStyle/>
          <a:p>
            <a:pPr algn="ctr">
              <a:lnSpc>
                <a:spcPts val="3422"/>
              </a:lnSpc>
            </a:pPr>
            <a:r>
              <a:rPr lang="en-US" sz="2851" dirty="0">
                <a:solidFill>
                  <a:srgbClr val="222222"/>
                </a:solidFill>
                <a:latin typeface="Playfair Display"/>
                <a:ea typeface="Playfair Display"/>
                <a:cs typeface="Playfair Display"/>
                <a:sym typeface="Playfair Display"/>
              </a:rPr>
              <a:t>Destination U is built around the belief that people succeed when programs adapt to their lives, </a:t>
            </a:r>
            <a:r>
              <a:rPr lang="en-US" sz="2851" i="1" dirty="0">
                <a:solidFill>
                  <a:srgbClr val="222222"/>
                </a:solidFill>
                <a:latin typeface="Playfair Display Italics"/>
                <a:ea typeface="Playfair Display Italics"/>
                <a:cs typeface="Playfair Display Italics"/>
                <a:sym typeface="Playfair Display Italics"/>
              </a:rPr>
              <a:t>not the other way around.</a:t>
            </a:r>
          </a:p>
        </p:txBody>
      </p:sp>
      <p:sp>
        <p:nvSpPr>
          <p:cNvPr id="9" name="TextBox 9"/>
          <p:cNvSpPr txBox="1"/>
          <p:nvPr/>
        </p:nvSpPr>
        <p:spPr>
          <a:xfrm>
            <a:off x="6134237" y="4588187"/>
            <a:ext cx="3014117" cy="1137736"/>
          </a:xfrm>
          <a:prstGeom prst="rect">
            <a:avLst/>
          </a:prstGeom>
        </p:spPr>
        <p:txBody>
          <a:bodyPr lIns="0" tIns="0" rIns="0" bIns="0" rtlCol="0" anchor="t">
            <a:spAutoFit/>
          </a:bodyPr>
          <a:lstStyle/>
          <a:p>
            <a:pPr algn="ctr">
              <a:lnSpc>
                <a:spcPts val="3965"/>
              </a:lnSpc>
              <a:spcBef>
                <a:spcPct val="0"/>
              </a:spcBef>
            </a:pPr>
            <a:r>
              <a:rPr lang="en-US" sz="2832" dirty="0">
                <a:solidFill>
                  <a:srgbClr val="EBE4D5"/>
                </a:solidFill>
                <a:latin typeface="Prachason Neue Condensed"/>
                <a:ea typeface="Prachason Neue Condensed"/>
                <a:cs typeface="Prachason Neue Condensed"/>
                <a:sym typeface="Prachason Neue Condensed"/>
              </a:rPr>
              <a:t>Participant-</a:t>
            </a:r>
            <a:r>
              <a:rPr lang="en-US" sz="2832" dirty="0" err="1">
                <a:solidFill>
                  <a:srgbClr val="EBE4D5"/>
                </a:solidFill>
                <a:latin typeface="Prachason Neue Condensed"/>
                <a:ea typeface="Prachason Neue Condensed"/>
                <a:cs typeface="Prachason Neue Condensed"/>
                <a:sym typeface="Prachason Neue Condensed"/>
              </a:rPr>
              <a:t>centred</a:t>
            </a:r>
            <a:r>
              <a:rPr lang="en-US" sz="2832" dirty="0">
                <a:solidFill>
                  <a:srgbClr val="EBE4D5"/>
                </a:solidFill>
                <a:latin typeface="Prachason Neue Condensed"/>
                <a:ea typeface="Prachason Neue Condensed"/>
                <a:cs typeface="Prachason Neue Condensed"/>
                <a:sym typeface="Prachason Neue Condensed"/>
              </a:rPr>
              <a:t> and strengths-based</a:t>
            </a:r>
          </a:p>
        </p:txBody>
      </p:sp>
      <p:sp>
        <p:nvSpPr>
          <p:cNvPr id="10" name="TextBox 10"/>
          <p:cNvSpPr txBox="1"/>
          <p:nvPr/>
        </p:nvSpPr>
        <p:spPr>
          <a:xfrm>
            <a:off x="6812127" y="6129234"/>
            <a:ext cx="3034400" cy="1138555"/>
          </a:xfrm>
          <a:prstGeom prst="rect">
            <a:avLst/>
          </a:prstGeom>
        </p:spPr>
        <p:txBody>
          <a:bodyPr lIns="0" tIns="0" rIns="0" bIns="0" rtlCol="0" anchor="t">
            <a:spAutoFit/>
          </a:bodyPr>
          <a:lstStyle/>
          <a:p>
            <a:pPr algn="ctr">
              <a:lnSpc>
                <a:spcPts val="3919"/>
              </a:lnSpc>
              <a:spcBef>
                <a:spcPct val="0"/>
              </a:spcBef>
            </a:pPr>
            <a:r>
              <a:rPr lang="en-US" sz="2799" dirty="0">
                <a:solidFill>
                  <a:srgbClr val="EBE4D5"/>
                </a:solidFill>
                <a:latin typeface="Prachason Neue Condensed"/>
                <a:ea typeface="Prachason Neue Condensed"/>
                <a:cs typeface="Prachason Neue Condensed"/>
                <a:sym typeface="Prachason Neue Condensed"/>
              </a:rPr>
              <a:t>Flexible, low-barrier access</a:t>
            </a:r>
          </a:p>
        </p:txBody>
      </p:sp>
      <p:sp>
        <p:nvSpPr>
          <p:cNvPr id="11" name="TextBox 11"/>
          <p:cNvSpPr txBox="1"/>
          <p:nvPr/>
        </p:nvSpPr>
        <p:spPr>
          <a:xfrm>
            <a:off x="6990036" y="7762040"/>
            <a:ext cx="2678581" cy="659765"/>
          </a:xfrm>
          <a:prstGeom prst="rect">
            <a:avLst/>
          </a:prstGeom>
        </p:spPr>
        <p:txBody>
          <a:bodyPr lIns="0" tIns="0" rIns="0" bIns="0" rtlCol="0" anchor="t">
            <a:spAutoFit/>
          </a:bodyPr>
          <a:lstStyle/>
          <a:p>
            <a:pPr algn="ctr">
              <a:lnSpc>
                <a:spcPts val="4059"/>
              </a:lnSpc>
              <a:spcBef>
                <a:spcPct val="0"/>
              </a:spcBef>
            </a:pPr>
            <a:r>
              <a:rPr lang="en-US" sz="2899" dirty="0">
                <a:solidFill>
                  <a:srgbClr val="EBE4D5"/>
                </a:solidFill>
                <a:latin typeface="Prachason Neue Condensed"/>
                <a:ea typeface="Prachason Neue Condensed"/>
                <a:cs typeface="Prachason Neue Condensed"/>
                <a:sym typeface="Prachason Neue Condensed"/>
              </a:rPr>
              <a:t>Led by local realities</a:t>
            </a:r>
          </a:p>
        </p:txBody>
      </p:sp>
      <p:sp>
        <p:nvSpPr>
          <p:cNvPr id="12" name="TextBox 12"/>
          <p:cNvSpPr txBox="1"/>
          <p:nvPr/>
        </p:nvSpPr>
        <p:spPr>
          <a:xfrm>
            <a:off x="5917835" y="9055207"/>
            <a:ext cx="3337542" cy="1138555"/>
          </a:xfrm>
          <a:prstGeom prst="rect">
            <a:avLst/>
          </a:prstGeom>
        </p:spPr>
        <p:txBody>
          <a:bodyPr lIns="0" tIns="0" rIns="0" bIns="0" rtlCol="0" anchor="t">
            <a:spAutoFit/>
          </a:bodyPr>
          <a:lstStyle/>
          <a:p>
            <a:pPr algn="ctr">
              <a:lnSpc>
                <a:spcPts val="3919"/>
              </a:lnSpc>
              <a:spcBef>
                <a:spcPct val="0"/>
              </a:spcBef>
            </a:pPr>
            <a:r>
              <a:rPr lang="en-US" sz="2799" dirty="0">
                <a:solidFill>
                  <a:srgbClr val="EBE4D5"/>
                </a:solidFill>
                <a:latin typeface="Prachason Neue Condensed"/>
                <a:ea typeface="Prachason Neue Condensed"/>
                <a:cs typeface="Prachason Neue Condensed"/>
                <a:sym typeface="Prachason Neue Condensed"/>
              </a:rPr>
              <a:t>Guided by the Skills for Success framework</a:t>
            </a:r>
          </a:p>
        </p:txBody>
      </p:sp>
    </p:spTree>
  </p:cSld>
  <p:clrMapOvr>
    <a:masterClrMapping/>
  </p:clrMapOvr>
  <p:transition>
    <p:wipe dir="d"/>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85125"/>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3711204" y="3797319"/>
            <a:ext cx="2870997" cy="7102298"/>
            <a:chOff x="0" y="0"/>
            <a:chExt cx="374341" cy="926049"/>
          </a:xfrm>
        </p:grpSpPr>
        <p:sp>
          <p:nvSpPr>
            <p:cNvPr id="3" name="Freeform 3"/>
            <p:cNvSpPr/>
            <p:nvPr/>
          </p:nvSpPr>
          <p:spPr>
            <a:xfrm rot="-5330094">
              <a:off x="-279021" y="267020"/>
              <a:ext cx="932384" cy="392008"/>
            </a:xfrm>
            <a:custGeom>
              <a:avLst/>
              <a:gdLst/>
              <a:ahLst/>
              <a:cxnLst/>
              <a:rect l="l" t="t" r="r" b="b"/>
              <a:pathLst>
                <a:path w="932384" h="392008">
                  <a:moveTo>
                    <a:pt x="925863" y="26418"/>
                  </a:moveTo>
                  <a:lnTo>
                    <a:pt x="932378" y="346761"/>
                  </a:lnTo>
                  <a:cubicBezTo>
                    <a:pt x="932523" y="353912"/>
                    <a:pt x="929822" y="360827"/>
                    <a:pt x="924869" y="365986"/>
                  </a:cubicBezTo>
                  <a:cubicBezTo>
                    <a:pt x="919916" y="371145"/>
                    <a:pt x="913116" y="374125"/>
                    <a:pt x="905966" y="374270"/>
                  </a:cubicBezTo>
                  <a:lnTo>
                    <a:pt x="34029" y="392003"/>
                  </a:lnTo>
                  <a:cubicBezTo>
                    <a:pt x="19139" y="392306"/>
                    <a:pt x="6823" y="380481"/>
                    <a:pt x="6520" y="365591"/>
                  </a:cubicBezTo>
                  <a:lnTo>
                    <a:pt x="5" y="45248"/>
                  </a:lnTo>
                  <a:cubicBezTo>
                    <a:pt x="-297" y="30358"/>
                    <a:pt x="11528" y="18042"/>
                    <a:pt x="26418" y="17739"/>
                  </a:cubicBezTo>
                  <a:lnTo>
                    <a:pt x="898354" y="6"/>
                  </a:lnTo>
                  <a:cubicBezTo>
                    <a:pt x="905505" y="-139"/>
                    <a:pt x="912420" y="2562"/>
                    <a:pt x="917579" y="7515"/>
                  </a:cubicBezTo>
                  <a:cubicBezTo>
                    <a:pt x="922738" y="12468"/>
                    <a:pt x="925717" y="19268"/>
                    <a:pt x="925863" y="26418"/>
                  </a:cubicBezTo>
                  <a:close/>
                </a:path>
              </a:pathLst>
            </a:custGeom>
            <a:blipFill>
              <a:blip r:embed="rId2"/>
              <a:stretch>
                <a:fillRect l="-22826" t="-64588" r="-9601" b="-71643"/>
              </a:stretch>
            </a:blipFill>
            <a:ln w="28575" cap="sq">
              <a:solidFill>
                <a:srgbClr val="EBE4D5"/>
              </a:solidFill>
              <a:prstDash val="solid"/>
              <a:miter/>
            </a:ln>
          </p:spPr>
          <p:txBody>
            <a:bodyPr/>
            <a:lstStyle/>
            <a:p>
              <a:endParaRPr lang="en-CA"/>
            </a:p>
          </p:txBody>
        </p:sp>
      </p:grpSp>
      <p:sp>
        <p:nvSpPr>
          <p:cNvPr id="4" name="Freeform 4"/>
          <p:cNvSpPr/>
          <p:nvPr/>
        </p:nvSpPr>
        <p:spPr>
          <a:xfrm rot="-912714" flipH="1">
            <a:off x="9927997" y="4534845"/>
            <a:ext cx="12370803" cy="6874837"/>
          </a:xfrm>
          <a:custGeom>
            <a:avLst/>
            <a:gdLst/>
            <a:ahLst/>
            <a:cxnLst/>
            <a:rect l="l" t="t" r="r" b="b"/>
            <a:pathLst>
              <a:path w="12370803" h="6874837">
                <a:moveTo>
                  <a:pt x="12370804" y="0"/>
                </a:moveTo>
                <a:lnTo>
                  <a:pt x="0" y="0"/>
                </a:lnTo>
                <a:lnTo>
                  <a:pt x="0" y="6874836"/>
                </a:lnTo>
                <a:lnTo>
                  <a:pt x="12370804" y="6874836"/>
                </a:lnTo>
                <a:lnTo>
                  <a:pt x="12370804" y="0"/>
                </a:lnTo>
                <a:close/>
              </a:path>
            </a:pathLst>
          </a:custGeom>
          <a:blipFill>
            <a:blip r:embed="rId3"/>
            <a:stretch>
              <a:fillRect/>
            </a:stretch>
          </a:blipFill>
          <a:ln cap="sq">
            <a:noFill/>
            <a:prstDash val="solid"/>
            <a:miter/>
          </a:ln>
        </p:spPr>
        <p:txBody>
          <a:bodyPr/>
          <a:lstStyle/>
          <a:p>
            <a:endParaRPr lang="en-CA"/>
          </a:p>
        </p:txBody>
      </p:sp>
      <p:sp>
        <p:nvSpPr>
          <p:cNvPr id="5" name="Freeform 5"/>
          <p:cNvSpPr/>
          <p:nvPr/>
        </p:nvSpPr>
        <p:spPr>
          <a:xfrm>
            <a:off x="12188702" y="6024201"/>
            <a:ext cx="4512894" cy="2021923"/>
          </a:xfrm>
          <a:custGeom>
            <a:avLst/>
            <a:gdLst/>
            <a:ahLst/>
            <a:cxnLst/>
            <a:rect l="l" t="t" r="r" b="b"/>
            <a:pathLst>
              <a:path w="4512894" h="2021923">
                <a:moveTo>
                  <a:pt x="0" y="0"/>
                </a:moveTo>
                <a:lnTo>
                  <a:pt x="4512893" y="0"/>
                </a:lnTo>
                <a:lnTo>
                  <a:pt x="4512893" y="2021923"/>
                </a:lnTo>
                <a:lnTo>
                  <a:pt x="0" y="2021923"/>
                </a:lnTo>
                <a:lnTo>
                  <a:pt x="0" y="0"/>
                </a:lnTo>
                <a:close/>
              </a:path>
            </a:pathLst>
          </a:custGeom>
          <a:blipFill>
            <a:blip>
              <a:extLst>
                <a:ext uri="{96DAC541-7B7A-43D3-8B79-37D633B846F1}">
                  <asvg:svgBlip xmlns:asvg="http://schemas.microsoft.com/office/drawing/2016/SVG/main" r:embed="rId4"/>
                </a:ext>
              </a:extLst>
            </a:blip>
            <a:stretch>
              <a:fillRect t="-320797"/>
            </a:stretch>
          </a:blipFill>
        </p:spPr>
        <p:txBody>
          <a:bodyPr/>
          <a:lstStyle/>
          <a:p>
            <a:endParaRPr lang="en-CA"/>
          </a:p>
        </p:txBody>
      </p:sp>
      <p:sp>
        <p:nvSpPr>
          <p:cNvPr id="6" name="Freeform 6"/>
          <p:cNvSpPr/>
          <p:nvPr/>
        </p:nvSpPr>
        <p:spPr>
          <a:xfrm>
            <a:off x="12194733" y="8117617"/>
            <a:ext cx="4474133" cy="4291958"/>
          </a:xfrm>
          <a:custGeom>
            <a:avLst/>
            <a:gdLst/>
            <a:ahLst/>
            <a:cxnLst/>
            <a:rect l="l" t="t" r="r" b="b"/>
            <a:pathLst>
              <a:path w="4474133" h="4291958">
                <a:moveTo>
                  <a:pt x="0" y="0"/>
                </a:moveTo>
                <a:lnTo>
                  <a:pt x="4474134" y="0"/>
                </a:lnTo>
                <a:lnTo>
                  <a:pt x="4474134" y="4291958"/>
                </a:lnTo>
                <a:lnTo>
                  <a:pt x="0" y="4291958"/>
                </a:lnTo>
                <a:lnTo>
                  <a:pt x="0" y="0"/>
                </a:lnTo>
                <a:close/>
              </a:path>
            </a:pathLst>
          </a:custGeom>
          <a:blipFill>
            <a:blip>
              <a:extLst>
                <a:ext uri="{96DAC541-7B7A-43D3-8B79-37D633B846F1}">
                  <asvg:svgBlip xmlns:asvg="http://schemas.microsoft.com/office/drawing/2016/SVG/main" r:embed="rId4"/>
                </a:ext>
              </a:extLst>
            </a:blip>
            <a:stretch>
              <a:fillRect t="-96533"/>
            </a:stretch>
          </a:blipFill>
        </p:spPr>
        <p:txBody>
          <a:bodyPr/>
          <a:lstStyle/>
          <a:p>
            <a:endParaRPr lang="en-CA"/>
          </a:p>
        </p:txBody>
      </p:sp>
      <p:sp>
        <p:nvSpPr>
          <p:cNvPr id="7" name="Freeform 7"/>
          <p:cNvSpPr/>
          <p:nvPr/>
        </p:nvSpPr>
        <p:spPr>
          <a:xfrm>
            <a:off x="12337915" y="104281"/>
            <a:ext cx="4187767" cy="1418232"/>
          </a:xfrm>
          <a:custGeom>
            <a:avLst/>
            <a:gdLst/>
            <a:ahLst/>
            <a:cxnLst/>
            <a:rect l="l" t="t" r="r" b="b"/>
            <a:pathLst>
              <a:path w="4512894" h="2315358">
                <a:moveTo>
                  <a:pt x="0" y="0"/>
                </a:moveTo>
                <a:lnTo>
                  <a:pt x="4512894" y="0"/>
                </a:lnTo>
                <a:lnTo>
                  <a:pt x="4512894" y="2315358"/>
                </a:lnTo>
                <a:lnTo>
                  <a:pt x="0" y="2315358"/>
                </a:lnTo>
                <a:lnTo>
                  <a:pt x="0" y="0"/>
                </a:lnTo>
                <a:close/>
              </a:path>
            </a:pathLst>
          </a:custGeom>
          <a:blipFill>
            <a:blip>
              <a:extLst>
                <a:ext uri="{96DAC541-7B7A-43D3-8B79-37D633B846F1}">
                  <asvg:svgBlip xmlns:asvg="http://schemas.microsoft.com/office/drawing/2016/SVG/main" r:embed="rId4"/>
                </a:ext>
              </a:extLst>
            </a:blip>
            <a:stretch>
              <a:fillRect t="-3675" b="-263793"/>
            </a:stretch>
          </a:blipFill>
        </p:spPr>
        <p:txBody>
          <a:bodyPr/>
          <a:lstStyle/>
          <a:p>
            <a:endParaRPr lang="en-CA"/>
          </a:p>
        </p:txBody>
      </p:sp>
      <p:sp>
        <p:nvSpPr>
          <p:cNvPr id="8" name="TextBox 8"/>
          <p:cNvSpPr txBox="1"/>
          <p:nvPr/>
        </p:nvSpPr>
        <p:spPr>
          <a:xfrm>
            <a:off x="13353377" y="436663"/>
            <a:ext cx="2258100" cy="1085850"/>
          </a:xfrm>
          <a:prstGeom prst="rect">
            <a:avLst/>
          </a:prstGeom>
        </p:spPr>
        <p:txBody>
          <a:bodyPr lIns="0" tIns="0" rIns="0" bIns="0" rtlCol="0" anchor="t">
            <a:spAutoFit/>
          </a:bodyPr>
          <a:lstStyle/>
          <a:p>
            <a:pPr marL="0" lvl="0" indent="0" algn="ctr">
              <a:lnSpc>
                <a:spcPts val="2855"/>
              </a:lnSpc>
            </a:pPr>
            <a:r>
              <a:rPr lang="en-US" sz="2379" b="1" dirty="0">
                <a:solidFill>
                  <a:srgbClr val="EBE4D5"/>
                </a:solidFill>
                <a:latin typeface="HK Grotesk Bold"/>
                <a:ea typeface="HK Grotesk Bold"/>
                <a:cs typeface="HK Grotesk Bold"/>
                <a:sym typeface="HK Grotesk Bold"/>
              </a:rPr>
              <a:t>OUR PROGRESSION MODEL</a:t>
            </a:r>
          </a:p>
        </p:txBody>
      </p:sp>
      <p:sp>
        <p:nvSpPr>
          <p:cNvPr id="9" name="Freeform 9"/>
          <p:cNvSpPr/>
          <p:nvPr/>
        </p:nvSpPr>
        <p:spPr>
          <a:xfrm>
            <a:off x="12194733" y="1492947"/>
            <a:ext cx="4512894" cy="2315358"/>
          </a:xfrm>
          <a:custGeom>
            <a:avLst/>
            <a:gdLst/>
            <a:ahLst/>
            <a:cxnLst/>
            <a:rect l="l" t="t" r="r" b="b"/>
            <a:pathLst>
              <a:path w="4512894" h="2315358">
                <a:moveTo>
                  <a:pt x="0" y="0"/>
                </a:moveTo>
                <a:lnTo>
                  <a:pt x="4512894" y="0"/>
                </a:lnTo>
                <a:lnTo>
                  <a:pt x="4512894" y="2315358"/>
                </a:lnTo>
                <a:lnTo>
                  <a:pt x="0" y="2315358"/>
                </a:lnTo>
                <a:lnTo>
                  <a:pt x="0" y="0"/>
                </a:lnTo>
                <a:close/>
              </a:path>
            </a:pathLst>
          </a:custGeom>
          <a:blipFill>
            <a:blip>
              <a:extLst>
                <a:ext uri="{96DAC541-7B7A-43D3-8B79-37D633B846F1}">
                  <asvg:svgBlip xmlns:asvg="http://schemas.microsoft.com/office/drawing/2016/SVG/main" r:embed="rId4"/>
                </a:ext>
              </a:extLst>
            </a:blip>
            <a:stretch>
              <a:fillRect t="-175931" b="-91536"/>
            </a:stretch>
          </a:blipFill>
        </p:spPr>
        <p:txBody>
          <a:bodyPr/>
          <a:lstStyle/>
          <a:p>
            <a:endParaRPr lang="en-CA"/>
          </a:p>
        </p:txBody>
      </p:sp>
      <p:sp>
        <p:nvSpPr>
          <p:cNvPr id="10" name="Freeform 10"/>
          <p:cNvSpPr/>
          <p:nvPr/>
        </p:nvSpPr>
        <p:spPr>
          <a:xfrm>
            <a:off x="12194733" y="3755947"/>
            <a:ext cx="4512894" cy="2315358"/>
          </a:xfrm>
          <a:custGeom>
            <a:avLst/>
            <a:gdLst/>
            <a:ahLst/>
            <a:cxnLst/>
            <a:rect l="l" t="t" r="r" b="b"/>
            <a:pathLst>
              <a:path w="4512894" h="2315358">
                <a:moveTo>
                  <a:pt x="0" y="0"/>
                </a:moveTo>
                <a:lnTo>
                  <a:pt x="4512894" y="0"/>
                </a:lnTo>
                <a:lnTo>
                  <a:pt x="4512894" y="2315358"/>
                </a:lnTo>
                <a:lnTo>
                  <a:pt x="0" y="2315358"/>
                </a:lnTo>
                <a:lnTo>
                  <a:pt x="0" y="0"/>
                </a:lnTo>
                <a:close/>
              </a:path>
            </a:pathLst>
          </a:custGeom>
          <a:blipFill>
            <a:blip>
              <a:extLst>
                <a:ext uri="{96DAC541-7B7A-43D3-8B79-37D633B846F1}">
                  <asvg:svgBlip xmlns:asvg="http://schemas.microsoft.com/office/drawing/2016/SVG/main" r:embed="rId4"/>
                </a:ext>
              </a:extLst>
            </a:blip>
            <a:stretch>
              <a:fillRect t="-175931" b="-91536"/>
            </a:stretch>
          </a:blipFill>
        </p:spPr>
        <p:txBody>
          <a:bodyPr/>
          <a:lstStyle/>
          <a:p>
            <a:endParaRPr lang="en-CA"/>
          </a:p>
        </p:txBody>
      </p:sp>
      <p:grpSp>
        <p:nvGrpSpPr>
          <p:cNvPr id="11" name="Group 11"/>
          <p:cNvGrpSpPr/>
          <p:nvPr/>
        </p:nvGrpSpPr>
        <p:grpSpPr>
          <a:xfrm rot="5400000">
            <a:off x="1492500" y="6874832"/>
            <a:ext cx="2331425" cy="4142514"/>
            <a:chOff x="0" y="0"/>
            <a:chExt cx="325429" cy="578227"/>
          </a:xfrm>
        </p:grpSpPr>
        <p:sp>
          <p:nvSpPr>
            <p:cNvPr id="12" name="Freeform 12"/>
            <p:cNvSpPr/>
            <p:nvPr/>
          </p:nvSpPr>
          <p:spPr>
            <a:xfrm rot="-5400000">
              <a:off x="-126399" y="126399"/>
              <a:ext cx="578227" cy="325429"/>
            </a:xfrm>
            <a:custGeom>
              <a:avLst/>
              <a:gdLst/>
              <a:ahLst/>
              <a:cxnLst/>
              <a:rect l="l" t="t" r="r" b="b"/>
              <a:pathLst>
                <a:path w="578227" h="325429">
                  <a:moveTo>
                    <a:pt x="578227" y="33207"/>
                  </a:moveTo>
                  <a:lnTo>
                    <a:pt x="578227" y="292222"/>
                  </a:lnTo>
                  <a:cubicBezTo>
                    <a:pt x="578227" y="301029"/>
                    <a:pt x="574729" y="309476"/>
                    <a:pt x="568501" y="315703"/>
                  </a:cubicBezTo>
                  <a:cubicBezTo>
                    <a:pt x="562274" y="321931"/>
                    <a:pt x="553827" y="325429"/>
                    <a:pt x="545020" y="325429"/>
                  </a:cubicBezTo>
                  <a:lnTo>
                    <a:pt x="33207" y="325429"/>
                  </a:lnTo>
                  <a:cubicBezTo>
                    <a:pt x="24400" y="325429"/>
                    <a:pt x="15953" y="321931"/>
                    <a:pt x="9726" y="315703"/>
                  </a:cubicBezTo>
                  <a:cubicBezTo>
                    <a:pt x="3498" y="309476"/>
                    <a:pt x="0" y="301029"/>
                    <a:pt x="0" y="292222"/>
                  </a:cubicBezTo>
                  <a:lnTo>
                    <a:pt x="0" y="33207"/>
                  </a:lnTo>
                  <a:cubicBezTo>
                    <a:pt x="0" y="24400"/>
                    <a:pt x="3498" y="15954"/>
                    <a:pt x="9726" y="9726"/>
                  </a:cubicBezTo>
                  <a:cubicBezTo>
                    <a:pt x="15953" y="3499"/>
                    <a:pt x="24400" y="0"/>
                    <a:pt x="33207" y="0"/>
                  </a:cubicBezTo>
                  <a:lnTo>
                    <a:pt x="545020" y="0"/>
                  </a:lnTo>
                  <a:cubicBezTo>
                    <a:pt x="553827" y="0"/>
                    <a:pt x="562274" y="3499"/>
                    <a:pt x="568501" y="9726"/>
                  </a:cubicBezTo>
                  <a:cubicBezTo>
                    <a:pt x="574729" y="15954"/>
                    <a:pt x="578227" y="24400"/>
                    <a:pt x="578227" y="33207"/>
                  </a:cubicBezTo>
                  <a:close/>
                </a:path>
              </a:pathLst>
            </a:custGeom>
            <a:blipFill>
              <a:blip r:embed="rId5"/>
              <a:stretch>
                <a:fillRect t="-52102" r="-15978" b="-2264"/>
              </a:stretch>
            </a:blipFill>
            <a:ln w="28575" cap="sq">
              <a:solidFill>
                <a:srgbClr val="EBE4D5"/>
              </a:solidFill>
              <a:prstDash val="solid"/>
              <a:miter/>
            </a:ln>
          </p:spPr>
          <p:txBody>
            <a:bodyPr/>
            <a:lstStyle/>
            <a:p>
              <a:endParaRPr lang="en-CA"/>
            </a:p>
          </p:txBody>
        </p:sp>
      </p:grpSp>
      <p:grpSp>
        <p:nvGrpSpPr>
          <p:cNvPr id="13" name="Group 13"/>
          <p:cNvGrpSpPr/>
          <p:nvPr/>
        </p:nvGrpSpPr>
        <p:grpSpPr>
          <a:xfrm rot="5400000">
            <a:off x="6747019" y="6250866"/>
            <a:ext cx="2378761" cy="5390446"/>
            <a:chOff x="0" y="0"/>
            <a:chExt cx="374341" cy="848285"/>
          </a:xfrm>
        </p:grpSpPr>
        <p:sp>
          <p:nvSpPr>
            <p:cNvPr id="14" name="Freeform 14"/>
            <p:cNvSpPr/>
            <p:nvPr/>
          </p:nvSpPr>
          <p:spPr>
            <a:xfrm rot="-5400000">
              <a:off x="-236972" y="236972"/>
              <a:ext cx="848285" cy="374341"/>
            </a:xfrm>
            <a:custGeom>
              <a:avLst/>
              <a:gdLst/>
              <a:ahLst/>
              <a:cxnLst/>
              <a:rect l="l" t="t" r="r" b="b"/>
              <a:pathLst>
                <a:path w="848285" h="374341">
                  <a:moveTo>
                    <a:pt x="848285" y="32546"/>
                  </a:moveTo>
                  <a:lnTo>
                    <a:pt x="848285" y="341795"/>
                  </a:lnTo>
                  <a:cubicBezTo>
                    <a:pt x="848285" y="350427"/>
                    <a:pt x="844856" y="358705"/>
                    <a:pt x="838753" y="364809"/>
                  </a:cubicBezTo>
                  <a:cubicBezTo>
                    <a:pt x="832649" y="370912"/>
                    <a:pt x="824371" y="374341"/>
                    <a:pt x="815739" y="374341"/>
                  </a:cubicBezTo>
                  <a:lnTo>
                    <a:pt x="32546" y="374341"/>
                  </a:lnTo>
                  <a:cubicBezTo>
                    <a:pt x="14572" y="374341"/>
                    <a:pt x="0" y="359770"/>
                    <a:pt x="0" y="341795"/>
                  </a:cubicBezTo>
                  <a:lnTo>
                    <a:pt x="0" y="32546"/>
                  </a:lnTo>
                  <a:cubicBezTo>
                    <a:pt x="0" y="14571"/>
                    <a:pt x="14572" y="0"/>
                    <a:pt x="32546" y="0"/>
                  </a:cubicBezTo>
                  <a:lnTo>
                    <a:pt x="815739" y="0"/>
                  </a:lnTo>
                  <a:cubicBezTo>
                    <a:pt x="833714" y="0"/>
                    <a:pt x="848285" y="14571"/>
                    <a:pt x="848285" y="32546"/>
                  </a:cubicBezTo>
                  <a:close/>
                </a:path>
              </a:pathLst>
            </a:custGeom>
            <a:blipFill>
              <a:blip r:embed="rId6"/>
              <a:stretch>
                <a:fillRect l="-16666" t="-103183" r="-16666" b="-23424"/>
              </a:stretch>
            </a:blipFill>
            <a:ln w="28575" cap="sq">
              <a:solidFill>
                <a:srgbClr val="EBE4D5"/>
              </a:solidFill>
              <a:prstDash val="solid"/>
              <a:miter/>
            </a:ln>
          </p:spPr>
          <p:txBody>
            <a:bodyPr/>
            <a:lstStyle/>
            <a:p>
              <a:endParaRPr lang="en-CA"/>
            </a:p>
          </p:txBody>
        </p:sp>
      </p:grpSp>
      <p:sp>
        <p:nvSpPr>
          <p:cNvPr id="15" name="TextBox 15"/>
          <p:cNvSpPr txBox="1"/>
          <p:nvPr/>
        </p:nvSpPr>
        <p:spPr>
          <a:xfrm>
            <a:off x="701351" y="588254"/>
            <a:ext cx="10433979" cy="3427418"/>
          </a:xfrm>
          <a:prstGeom prst="rect">
            <a:avLst/>
          </a:prstGeom>
        </p:spPr>
        <p:txBody>
          <a:bodyPr lIns="0" tIns="0" rIns="0" bIns="0" rtlCol="0" anchor="t">
            <a:spAutoFit/>
          </a:bodyPr>
          <a:lstStyle/>
          <a:p>
            <a:pPr algn="l">
              <a:lnSpc>
                <a:spcPts val="7349"/>
              </a:lnSpc>
            </a:pPr>
            <a:r>
              <a:rPr lang="en-US" sz="9187" b="1" dirty="0">
                <a:solidFill>
                  <a:srgbClr val="EBE4D5"/>
                </a:solidFill>
                <a:latin typeface="Prachason Neue Condensed Bold"/>
                <a:ea typeface="Prachason Neue Condensed Bold"/>
                <a:cs typeface="Prachason Neue Condensed Bold"/>
                <a:sym typeface="Prachason Neue Condensed Bold"/>
              </a:rPr>
              <a:t>BUILDING CONFIDENCE: FROM ONE-ON-ONE TO GROUP</a:t>
            </a:r>
          </a:p>
        </p:txBody>
      </p:sp>
      <p:sp>
        <p:nvSpPr>
          <p:cNvPr id="16" name="TextBox 16"/>
          <p:cNvSpPr txBox="1"/>
          <p:nvPr/>
        </p:nvSpPr>
        <p:spPr>
          <a:xfrm>
            <a:off x="377405" y="3523497"/>
            <a:ext cx="12297118" cy="2181225"/>
          </a:xfrm>
          <a:prstGeom prst="rect">
            <a:avLst/>
          </a:prstGeom>
        </p:spPr>
        <p:txBody>
          <a:bodyPr lIns="0" tIns="0" rIns="0" bIns="0" rtlCol="0" anchor="t">
            <a:spAutoFit/>
          </a:bodyPr>
          <a:lstStyle/>
          <a:p>
            <a:pPr algn="ctr">
              <a:lnSpc>
                <a:spcPts val="3479"/>
              </a:lnSpc>
            </a:pPr>
            <a:r>
              <a:rPr lang="en-US" sz="2899" dirty="0">
                <a:solidFill>
                  <a:srgbClr val="EBE4D5"/>
                </a:solidFill>
                <a:latin typeface="Playfair Display"/>
                <a:ea typeface="Playfair Display"/>
                <a:cs typeface="Playfair Display"/>
                <a:sym typeface="Playfair Display"/>
              </a:rPr>
              <a:t>We intentionally start where participants feel safest and build toward community connection.</a:t>
            </a:r>
          </a:p>
          <a:p>
            <a:pPr algn="ctr">
              <a:lnSpc>
                <a:spcPts val="3479"/>
              </a:lnSpc>
            </a:pPr>
            <a:endParaRPr lang="en-US" sz="2899" dirty="0">
              <a:solidFill>
                <a:srgbClr val="EBE4D5"/>
              </a:solidFill>
              <a:latin typeface="Playfair Display"/>
              <a:ea typeface="Playfair Display"/>
              <a:cs typeface="Playfair Display"/>
              <a:sym typeface="Playfair Display"/>
            </a:endParaRPr>
          </a:p>
          <a:p>
            <a:pPr algn="ctr">
              <a:lnSpc>
                <a:spcPts val="3479"/>
              </a:lnSpc>
            </a:pPr>
            <a:r>
              <a:rPr lang="en-US" sz="2899" dirty="0">
                <a:solidFill>
                  <a:srgbClr val="EBE4D5"/>
                </a:solidFill>
                <a:latin typeface="Playfair Display"/>
                <a:ea typeface="Playfair Display"/>
                <a:cs typeface="Playfair Display"/>
                <a:sym typeface="Playfair Display"/>
              </a:rPr>
              <a:t>This approach reduces anxiety, builds confidence, and creates stronger group dynamics.</a:t>
            </a:r>
          </a:p>
        </p:txBody>
      </p:sp>
      <p:sp>
        <p:nvSpPr>
          <p:cNvPr id="17" name="TextBox 17"/>
          <p:cNvSpPr txBox="1"/>
          <p:nvPr/>
        </p:nvSpPr>
        <p:spPr>
          <a:xfrm>
            <a:off x="13153185" y="8608099"/>
            <a:ext cx="2449583" cy="1333500"/>
          </a:xfrm>
          <a:prstGeom prst="rect">
            <a:avLst/>
          </a:prstGeom>
        </p:spPr>
        <p:txBody>
          <a:bodyPr lIns="0" tIns="0" rIns="0" bIns="0" rtlCol="0" anchor="t">
            <a:spAutoFit/>
          </a:bodyPr>
          <a:lstStyle/>
          <a:p>
            <a:pPr marL="0" lvl="0" indent="0" algn="ctr">
              <a:lnSpc>
                <a:spcPts val="2134"/>
              </a:lnSpc>
            </a:pPr>
            <a:r>
              <a:rPr lang="en-US" sz="1778" b="1">
                <a:solidFill>
                  <a:srgbClr val="FEFEFE"/>
                </a:solidFill>
                <a:latin typeface="HK Grotesk Bold"/>
                <a:ea typeface="HK Grotesk Bold"/>
                <a:cs typeface="HK Grotesk Bold"/>
                <a:sym typeface="HK Grotesk Bold"/>
              </a:rPr>
              <a:t>ONE-ON-ONE MEETINGS TO BUILD TRUST AND UNDERSTAND INDIVIDUAL GOALS</a:t>
            </a:r>
          </a:p>
        </p:txBody>
      </p:sp>
      <p:sp>
        <p:nvSpPr>
          <p:cNvPr id="18" name="TextBox 18"/>
          <p:cNvSpPr txBox="1"/>
          <p:nvPr/>
        </p:nvSpPr>
        <p:spPr>
          <a:xfrm>
            <a:off x="13299592" y="6470834"/>
            <a:ext cx="2303176" cy="1190625"/>
          </a:xfrm>
          <a:prstGeom prst="rect">
            <a:avLst/>
          </a:prstGeom>
        </p:spPr>
        <p:txBody>
          <a:bodyPr lIns="0" tIns="0" rIns="0" bIns="0" rtlCol="0" anchor="t">
            <a:spAutoFit/>
          </a:bodyPr>
          <a:lstStyle/>
          <a:p>
            <a:pPr marL="0" lvl="0" indent="0" algn="ctr">
              <a:lnSpc>
                <a:spcPts val="2394"/>
              </a:lnSpc>
            </a:pPr>
            <a:r>
              <a:rPr lang="en-US" sz="1995" b="1">
                <a:solidFill>
                  <a:srgbClr val="FEFEFE"/>
                </a:solidFill>
                <a:latin typeface="HK Grotesk Bold"/>
                <a:ea typeface="HK Grotesk Bold"/>
                <a:cs typeface="HK Grotesk Bold"/>
                <a:sym typeface="HK Grotesk Bold"/>
              </a:rPr>
              <a:t>GRADUAL TRANSITION INTO SMALL GROUP ACTIVITIES</a:t>
            </a:r>
          </a:p>
        </p:txBody>
      </p:sp>
      <p:sp>
        <p:nvSpPr>
          <p:cNvPr id="19" name="TextBox 19"/>
          <p:cNvSpPr txBox="1"/>
          <p:nvPr/>
        </p:nvSpPr>
        <p:spPr>
          <a:xfrm>
            <a:off x="13523073" y="2156268"/>
            <a:ext cx="1817455" cy="1190625"/>
          </a:xfrm>
          <a:prstGeom prst="rect">
            <a:avLst/>
          </a:prstGeom>
        </p:spPr>
        <p:txBody>
          <a:bodyPr lIns="0" tIns="0" rIns="0" bIns="0" rtlCol="0" anchor="t">
            <a:spAutoFit/>
          </a:bodyPr>
          <a:lstStyle/>
          <a:p>
            <a:pPr marL="0" lvl="0" indent="0" algn="ctr">
              <a:lnSpc>
                <a:spcPts val="2394"/>
              </a:lnSpc>
            </a:pPr>
            <a:r>
              <a:rPr lang="en-US" sz="1995" b="1">
                <a:solidFill>
                  <a:srgbClr val="FEFEFE"/>
                </a:solidFill>
                <a:latin typeface="HK Grotesk Bold"/>
                <a:ea typeface="HK Grotesk Bold"/>
                <a:cs typeface="HK Grotesk Bold"/>
                <a:sym typeface="HK Grotesk Bold"/>
              </a:rPr>
              <a:t>PEER LEARNING AND MUTUAL SUPPORT</a:t>
            </a:r>
          </a:p>
        </p:txBody>
      </p:sp>
      <p:sp>
        <p:nvSpPr>
          <p:cNvPr id="20" name="TextBox 20"/>
          <p:cNvSpPr txBox="1"/>
          <p:nvPr/>
        </p:nvSpPr>
        <p:spPr>
          <a:xfrm>
            <a:off x="13105718" y="4344753"/>
            <a:ext cx="2690924" cy="1143000"/>
          </a:xfrm>
          <a:prstGeom prst="rect">
            <a:avLst/>
          </a:prstGeom>
        </p:spPr>
        <p:txBody>
          <a:bodyPr lIns="0" tIns="0" rIns="0" bIns="0" rtlCol="0" anchor="t">
            <a:spAutoFit/>
          </a:bodyPr>
          <a:lstStyle/>
          <a:p>
            <a:pPr marL="0" lvl="0" indent="0" algn="ctr">
              <a:lnSpc>
                <a:spcPts val="2276"/>
              </a:lnSpc>
            </a:pPr>
            <a:r>
              <a:rPr lang="en-US" sz="1896" b="1">
                <a:solidFill>
                  <a:srgbClr val="FEFEFE"/>
                </a:solidFill>
                <a:latin typeface="HK Grotesk Bold"/>
                <a:ea typeface="HK Grotesk Bold"/>
                <a:cs typeface="HK Grotesk Bold"/>
                <a:sym typeface="HK Grotesk Bold"/>
              </a:rPr>
              <a:t>GROUP WORKSHOPS ONCE PARTICIPANTS FEEL COMFORTABLE AND CONNECTED</a:t>
            </a:r>
          </a:p>
        </p:txBody>
      </p:sp>
    </p:spTree>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BE4D5"/>
        </a:solidFill>
        <a:effectLst/>
      </p:bgPr>
    </p:bg>
    <p:spTree>
      <p:nvGrpSpPr>
        <p:cNvPr id="1" name=""/>
        <p:cNvGrpSpPr/>
        <p:nvPr/>
      </p:nvGrpSpPr>
      <p:grpSpPr>
        <a:xfrm>
          <a:off x="0" y="0"/>
          <a:ext cx="0" cy="0"/>
          <a:chOff x="0" y="0"/>
          <a:chExt cx="0" cy="0"/>
        </a:xfrm>
      </p:grpSpPr>
      <p:grpSp>
        <p:nvGrpSpPr>
          <p:cNvPr id="2" name="Group 2"/>
          <p:cNvGrpSpPr/>
          <p:nvPr/>
        </p:nvGrpSpPr>
        <p:grpSpPr>
          <a:xfrm>
            <a:off x="693457" y="3546867"/>
            <a:ext cx="4863889" cy="4302076"/>
            <a:chOff x="0" y="0"/>
            <a:chExt cx="1328697" cy="1175224"/>
          </a:xfrm>
        </p:grpSpPr>
        <p:sp>
          <p:nvSpPr>
            <p:cNvPr id="3" name="Freeform 3"/>
            <p:cNvSpPr/>
            <p:nvPr/>
          </p:nvSpPr>
          <p:spPr>
            <a:xfrm>
              <a:off x="0" y="0"/>
              <a:ext cx="1328697" cy="1175224"/>
            </a:xfrm>
            <a:custGeom>
              <a:avLst/>
              <a:gdLst/>
              <a:ahLst/>
              <a:cxnLst/>
              <a:rect l="l" t="t" r="r" b="b"/>
              <a:pathLst>
                <a:path w="1328697" h="1175224">
                  <a:moveTo>
                    <a:pt x="15917" y="0"/>
                  </a:moveTo>
                  <a:lnTo>
                    <a:pt x="1312780" y="0"/>
                  </a:lnTo>
                  <a:cubicBezTo>
                    <a:pt x="1317002" y="0"/>
                    <a:pt x="1321050" y="1677"/>
                    <a:pt x="1324035" y="4662"/>
                  </a:cubicBezTo>
                  <a:cubicBezTo>
                    <a:pt x="1327021" y="7647"/>
                    <a:pt x="1328697" y="11696"/>
                    <a:pt x="1328697" y="15917"/>
                  </a:cubicBezTo>
                  <a:lnTo>
                    <a:pt x="1328697" y="1159307"/>
                  </a:lnTo>
                  <a:cubicBezTo>
                    <a:pt x="1328697" y="1163528"/>
                    <a:pt x="1327021" y="1167577"/>
                    <a:pt x="1324035" y="1170562"/>
                  </a:cubicBezTo>
                  <a:cubicBezTo>
                    <a:pt x="1321050" y="1173547"/>
                    <a:pt x="1317002" y="1175224"/>
                    <a:pt x="1312780" y="1175224"/>
                  </a:cubicBezTo>
                  <a:lnTo>
                    <a:pt x="15917" y="1175224"/>
                  </a:lnTo>
                  <a:cubicBezTo>
                    <a:pt x="11696" y="1175224"/>
                    <a:pt x="7647" y="1173547"/>
                    <a:pt x="4662" y="1170562"/>
                  </a:cubicBezTo>
                  <a:cubicBezTo>
                    <a:pt x="1677" y="1167577"/>
                    <a:pt x="0" y="1163528"/>
                    <a:pt x="0" y="1159307"/>
                  </a:cubicBezTo>
                  <a:lnTo>
                    <a:pt x="0" y="15917"/>
                  </a:lnTo>
                  <a:cubicBezTo>
                    <a:pt x="0" y="11696"/>
                    <a:pt x="1677" y="7647"/>
                    <a:pt x="4662" y="4662"/>
                  </a:cubicBezTo>
                  <a:cubicBezTo>
                    <a:pt x="7647" y="1677"/>
                    <a:pt x="11696" y="0"/>
                    <a:pt x="15917" y="0"/>
                  </a:cubicBezTo>
                  <a:close/>
                </a:path>
              </a:pathLst>
            </a:custGeom>
            <a:blipFill>
              <a:blip r:embed="rId2"/>
              <a:stretch>
                <a:fillRect l="-9037" r="-9037"/>
              </a:stretch>
            </a:blipFill>
            <a:ln w="28575" cap="sq">
              <a:solidFill>
                <a:srgbClr val="D85125"/>
              </a:solidFill>
              <a:prstDash val="solid"/>
              <a:miter/>
            </a:ln>
          </p:spPr>
          <p:txBody>
            <a:bodyPr/>
            <a:lstStyle/>
            <a:p>
              <a:endParaRPr lang="en-CA"/>
            </a:p>
          </p:txBody>
        </p:sp>
      </p:grpSp>
      <p:grpSp>
        <p:nvGrpSpPr>
          <p:cNvPr id="4" name="Group 4"/>
          <p:cNvGrpSpPr/>
          <p:nvPr/>
        </p:nvGrpSpPr>
        <p:grpSpPr>
          <a:xfrm>
            <a:off x="6519371" y="3513530"/>
            <a:ext cx="4865759" cy="4302076"/>
            <a:chOff x="0" y="0"/>
            <a:chExt cx="1329208" cy="1175224"/>
          </a:xfrm>
        </p:grpSpPr>
        <p:sp>
          <p:nvSpPr>
            <p:cNvPr id="5" name="Freeform 5"/>
            <p:cNvSpPr/>
            <p:nvPr/>
          </p:nvSpPr>
          <p:spPr>
            <a:xfrm>
              <a:off x="0" y="0"/>
              <a:ext cx="1329208" cy="1175224"/>
            </a:xfrm>
            <a:custGeom>
              <a:avLst/>
              <a:gdLst/>
              <a:ahLst/>
              <a:cxnLst/>
              <a:rect l="l" t="t" r="r" b="b"/>
              <a:pathLst>
                <a:path w="1329208" h="1175224">
                  <a:moveTo>
                    <a:pt x="15911" y="0"/>
                  </a:moveTo>
                  <a:lnTo>
                    <a:pt x="1313297" y="0"/>
                  </a:lnTo>
                  <a:cubicBezTo>
                    <a:pt x="1317517" y="0"/>
                    <a:pt x="1321564" y="1676"/>
                    <a:pt x="1324548" y="4660"/>
                  </a:cubicBezTo>
                  <a:cubicBezTo>
                    <a:pt x="1327532" y="7644"/>
                    <a:pt x="1329208" y="11691"/>
                    <a:pt x="1329208" y="15911"/>
                  </a:cubicBezTo>
                  <a:lnTo>
                    <a:pt x="1329208" y="1159313"/>
                  </a:lnTo>
                  <a:cubicBezTo>
                    <a:pt x="1329208" y="1163533"/>
                    <a:pt x="1327532" y="1167580"/>
                    <a:pt x="1324548" y="1170563"/>
                  </a:cubicBezTo>
                  <a:cubicBezTo>
                    <a:pt x="1321564" y="1173547"/>
                    <a:pt x="1317517" y="1175224"/>
                    <a:pt x="1313297" y="1175224"/>
                  </a:cubicBezTo>
                  <a:lnTo>
                    <a:pt x="15911" y="1175224"/>
                  </a:lnTo>
                  <a:cubicBezTo>
                    <a:pt x="11691" y="1175224"/>
                    <a:pt x="7644" y="1173547"/>
                    <a:pt x="4660" y="1170563"/>
                  </a:cubicBezTo>
                  <a:cubicBezTo>
                    <a:pt x="1676" y="1167580"/>
                    <a:pt x="0" y="1163533"/>
                    <a:pt x="0" y="1159313"/>
                  </a:cubicBezTo>
                  <a:lnTo>
                    <a:pt x="0" y="15911"/>
                  </a:lnTo>
                  <a:cubicBezTo>
                    <a:pt x="0" y="11691"/>
                    <a:pt x="1676" y="7644"/>
                    <a:pt x="4660" y="4660"/>
                  </a:cubicBezTo>
                  <a:cubicBezTo>
                    <a:pt x="7644" y="1676"/>
                    <a:pt x="11691" y="0"/>
                    <a:pt x="15911" y="0"/>
                  </a:cubicBezTo>
                  <a:close/>
                </a:path>
              </a:pathLst>
            </a:custGeom>
            <a:blipFill>
              <a:blip r:embed="rId3"/>
              <a:stretch>
                <a:fillRect t="-151" r="-18243" b="-151"/>
              </a:stretch>
            </a:blipFill>
            <a:ln w="28575" cap="sq">
              <a:solidFill>
                <a:srgbClr val="D85125"/>
              </a:solidFill>
              <a:prstDash val="solid"/>
              <a:miter/>
            </a:ln>
          </p:spPr>
          <p:txBody>
            <a:bodyPr/>
            <a:lstStyle/>
            <a:p>
              <a:endParaRPr lang="en-CA"/>
            </a:p>
          </p:txBody>
        </p:sp>
      </p:grpSp>
      <p:grpSp>
        <p:nvGrpSpPr>
          <p:cNvPr id="6" name="Group 6"/>
          <p:cNvGrpSpPr/>
          <p:nvPr/>
        </p:nvGrpSpPr>
        <p:grpSpPr>
          <a:xfrm>
            <a:off x="12345285" y="3513530"/>
            <a:ext cx="5100740" cy="4302076"/>
            <a:chOff x="0" y="0"/>
            <a:chExt cx="1393399" cy="1175224"/>
          </a:xfrm>
        </p:grpSpPr>
        <p:sp>
          <p:nvSpPr>
            <p:cNvPr id="7" name="Freeform 7"/>
            <p:cNvSpPr/>
            <p:nvPr/>
          </p:nvSpPr>
          <p:spPr>
            <a:xfrm>
              <a:off x="0" y="0"/>
              <a:ext cx="1393399" cy="1175224"/>
            </a:xfrm>
            <a:custGeom>
              <a:avLst/>
              <a:gdLst/>
              <a:ahLst/>
              <a:cxnLst/>
              <a:rect l="l" t="t" r="r" b="b"/>
              <a:pathLst>
                <a:path w="1393399" h="1175224">
                  <a:moveTo>
                    <a:pt x="15178" y="0"/>
                  </a:moveTo>
                  <a:lnTo>
                    <a:pt x="1378221" y="0"/>
                  </a:lnTo>
                  <a:cubicBezTo>
                    <a:pt x="1386604" y="0"/>
                    <a:pt x="1393399" y="6795"/>
                    <a:pt x="1393399" y="15178"/>
                  </a:cubicBezTo>
                  <a:lnTo>
                    <a:pt x="1393399" y="1160046"/>
                  </a:lnTo>
                  <a:cubicBezTo>
                    <a:pt x="1393399" y="1168428"/>
                    <a:pt x="1386604" y="1175224"/>
                    <a:pt x="1378221" y="1175224"/>
                  </a:cubicBezTo>
                  <a:lnTo>
                    <a:pt x="15178" y="1175224"/>
                  </a:lnTo>
                  <a:cubicBezTo>
                    <a:pt x="6795" y="1175224"/>
                    <a:pt x="0" y="1168428"/>
                    <a:pt x="0" y="1160046"/>
                  </a:cubicBezTo>
                  <a:lnTo>
                    <a:pt x="0" y="15178"/>
                  </a:lnTo>
                  <a:cubicBezTo>
                    <a:pt x="0" y="6795"/>
                    <a:pt x="6795" y="0"/>
                    <a:pt x="15178" y="0"/>
                  </a:cubicBezTo>
                  <a:close/>
                </a:path>
              </a:pathLst>
            </a:custGeom>
            <a:blipFill>
              <a:blip r:embed="rId4"/>
              <a:stretch>
                <a:fillRect t="-1372" r="-5679" b="-1372"/>
              </a:stretch>
            </a:blipFill>
            <a:ln w="28575" cap="sq">
              <a:solidFill>
                <a:srgbClr val="D85125"/>
              </a:solidFill>
              <a:prstDash val="solid"/>
              <a:miter/>
            </a:ln>
          </p:spPr>
          <p:txBody>
            <a:bodyPr/>
            <a:lstStyle/>
            <a:p>
              <a:endParaRPr lang="en-CA"/>
            </a:p>
          </p:txBody>
        </p:sp>
      </p:grpSp>
      <p:sp>
        <p:nvSpPr>
          <p:cNvPr id="8" name="Freeform 8"/>
          <p:cNvSpPr/>
          <p:nvPr/>
        </p:nvSpPr>
        <p:spPr>
          <a:xfrm rot="-10068020">
            <a:off x="13441542" y="-479672"/>
            <a:ext cx="6928053" cy="3850133"/>
          </a:xfrm>
          <a:custGeom>
            <a:avLst/>
            <a:gdLst/>
            <a:ahLst/>
            <a:cxnLst/>
            <a:rect l="l" t="t" r="r" b="b"/>
            <a:pathLst>
              <a:path w="6928053" h="3850133">
                <a:moveTo>
                  <a:pt x="0" y="0"/>
                </a:moveTo>
                <a:lnTo>
                  <a:pt x="6928053" y="0"/>
                </a:lnTo>
                <a:lnTo>
                  <a:pt x="6928053" y="3850132"/>
                </a:lnTo>
                <a:lnTo>
                  <a:pt x="0" y="3850132"/>
                </a:lnTo>
                <a:lnTo>
                  <a:pt x="0" y="0"/>
                </a:lnTo>
                <a:close/>
              </a:path>
            </a:pathLst>
          </a:custGeom>
          <a:blipFill>
            <a:blip r:embed="rId5"/>
            <a:stretch>
              <a:fillRect/>
            </a:stretch>
          </a:blipFill>
          <a:ln cap="sq">
            <a:noFill/>
            <a:prstDash val="solid"/>
            <a:miter/>
          </a:ln>
        </p:spPr>
        <p:txBody>
          <a:bodyPr/>
          <a:lstStyle/>
          <a:p>
            <a:endParaRPr lang="en-CA"/>
          </a:p>
        </p:txBody>
      </p:sp>
      <p:sp>
        <p:nvSpPr>
          <p:cNvPr id="9" name="Freeform 9"/>
          <p:cNvSpPr/>
          <p:nvPr/>
        </p:nvSpPr>
        <p:spPr>
          <a:xfrm rot="10021674" flipH="1">
            <a:off x="-2770570" y="-479672"/>
            <a:ext cx="6928053" cy="3850133"/>
          </a:xfrm>
          <a:custGeom>
            <a:avLst/>
            <a:gdLst/>
            <a:ahLst/>
            <a:cxnLst/>
            <a:rect l="l" t="t" r="r" b="b"/>
            <a:pathLst>
              <a:path w="6928053" h="3850133">
                <a:moveTo>
                  <a:pt x="6928053" y="0"/>
                </a:moveTo>
                <a:lnTo>
                  <a:pt x="0" y="0"/>
                </a:lnTo>
                <a:lnTo>
                  <a:pt x="0" y="3850132"/>
                </a:lnTo>
                <a:lnTo>
                  <a:pt x="6928053" y="3850132"/>
                </a:lnTo>
                <a:lnTo>
                  <a:pt x="6928053" y="0"/>
                </a:lnTo>
                <a:close/>
              </a:path>
            </a:pathLst>
          </a:custGeom>
          <a:blipFill>
            <a:blip r:embed="rId5"/>
            <a:stretch>
              <a:fillRect/>
            </a:stretch>
          </a:blipFill>
          <a:ln cap="sq">
            <a:noFill/>
            <a:prstDash val="solid"/>
            <a:miter/>
          </a:ln>
        </p:spPr>
        <p:txBody>
          <a:bodyPr/>
          <a:lstStyle/>
          <a:p>
            <a:endParaRPr lang="en-CA"/>
          </a:p>
        </p:txBody>
      </p:sp>
      <p:sp>
        <p:nvSpPr>
          <p:cNvPr id="10" name="TextBox 10"/>
          <p:cNvSpPr txBox="1"/>
          <p:nvPr/>
        </p:nvSpPr>
        <p:spPr>
          <a:xfrm>
            <a:off x="1129277" y="495300"/>
            <a:ext cx="16029445" cy="3140284"/>
          </a:xfrm>
          <a:prstGeom prst="rect">
            <a:avLst/>
          </a:prstGeom>
        </p:spPr>
        <p:txBody>
          <a:bodyPr lIns="0" tIns="0" rIns="0" bIns="0" rtlCol="0" anchor="t">
            <a:spAutoFit/>
          </a:bodyPr>
          <a:lstStyle/>
          <a:p>
            <a:pPr algn="ctr">
              <a:lnSpc>
                <a:spcPts val="9243"/>
              </a:lnSpc>
            </a:pPr>
            <a:r>
              <a:rPr lang="en-US" sz="11553" b="1" dirty="0">
                <a:solidFill>
                  <a:srgbClr val="D85125"/>
                </a:solidFill>
                <a:latin typeface="Prachason Neue Condensed Bold"/>
                <a:ea typeface="Prachason Neue Condensed Bold"/>
                <a:cs typeface="Prachason Neue Condensed Bold"/>
                <a:sym typeface="Prachason Neue Condensed Bold"/>
              </a:rPr>
              <a:t>SKILLS FOR SUCCESS IN PRACTICE</a:t>
            </a:r>
          </a:p>
        </p:txBody>
      </p:sp>
      <p:sp>
        <p:nvSpPr>
          <p:cNvPr id="11" name="TextBox 11"/>
          <p:cNvSpPr txBox="1"/>
          <p:nvPr/>
        </p:nvSpPr>
        <p:spPr>
          <a:xfrm>
            <a:off x="892505" y="7986306"/>
            <a:ext cx="4165940" cy="1038225"/>
          </a:xfrm>
          <a:prstGeom prst="rect">
            <a:avLst/>
          </a:prstGeom>
        </p:spPr>
        <p:txBody>
          <a:bodyPr lIns="0" tIns="0" rIns="0" bIns="0" rtlCol="0" anchor="t">
            <a:spAutoFit/>
          </a:bodyPr>
          <a:lstStyle/>
          <a:p>
            <a:pPr marL="0" lvl="0" indent="0" algn="ctr">
              <a:lnSpc>
                <a:spcPts val="2760"/>
              </a:lnSpc>
            </a:pPr>
            <a:r>
              <a:rPr lang="en-US" sz="2300" b="1">
                <a:solidFill>
                  <a:srgbClr val="222222"/>
                </a:solidFill>
                <a:latin typeface="HK Grotesk Bold"/>
                <a:ea typeface="HK Grotesk Bold"/>
                <a:cs typeface="HK Grotesk Bold"/>
                <a:sym typeface="HK Grotesk Bold"/>
              </a:rPr>
              <a:t>ONE-ON-ONE COACHING (COMMUNICATION, PROBLEM-SOLVING)</a:t>
            </a:r>
          </a:p>
        </p:txBody>
      </p:sp>
      <p:sp>
        <p:nvSpPr>
          <p:cNvPr id="12" name="TextBox 12"/>
          <p:cNvSpPr txBox="1"/>
          <p:nvPr/>
        </p:nvSpPr>
        <p:spPr>
          <a:xfrm>
            <a:off x="12542456" y="7986306"/>
            <a:ext cx="4165940" cy="1038225"/>
          </a:xfrm>
          <a:prstGeom prst="rect">
            <a:avLst/>
          </a:prstGeom>
        </p:spPr>
        <p:txBody>
          <a:bodyPr lIns="0" tIns="0" rIns="0" bIns="0" rtlCol="0" anchor="t">
            <a:spAutoFit/>
          </a:bodyPr>
          <a:lstStyle/>
          <a:p>
            <a:pPr marL="0" lvl="0" indent="0" algn="ctr">
              <a:lnSpc>
                <a:spcPts val="2760"/>
              </a:lnSpc>
            </a:pPr>
            <a:r>
              <a:rPr lang="en-US" sz="2300" b="1">
                <a:solidFill>
                  <a:srgbClr val="222222"/>
                </a:solidFill>
                <a:latin typeface="HK Grotesk Bold"/>
                <a:ea typeface="HK Grotesk Bold"/>
                <a:cs typeface="HK Grotesk Bold"/>
                <a:sym typeface="HK Grotesk Bold"/>
              </a:rPr>
              <a:t>REAL-WORLD EXPERIENCES (DIGITAL SKILLS, CREATIVITY, NUMERACY)</a:t>
            </a:r>
          </a:p>
        </p:txBody>
      </p:sp>
      <p:sp>
        <p:nvSpPr>
          <p:cNvPr id="13" name="TextBox 13"/>
          <p:cNvSpPr txBox="1"/>
          <p:nvPr/>
        </p:nvSpPr>
        <p:spPr>
          <a:xfrm>
            <a:off x="6839620" y="7986306"/>
            <a:ext cx="3919785" cy="1038225"/>
          </a:xfrm>
          <a:prstGeom prst="rect">
            <a:avLst/>
          </a:prstGeom>
        </p:spPr>
        <p:txBody>
          <a:bodyPr lIns="0" tIns="0" rIns="0" bIns="0" rtlCol="0" anchor="t">
            <a:spAutoFit/>
          </a:bodyPr>
          <a:lstStyle/>
          <a:p>
            <a:pPr marL="0" lvl="0" indent="0" algn="ctr">
              <a:lnSpc>
                <a:spcPts val="2760"/>
              </a:lnSpc>
            </a:pPr>
            <a:r>
              <a:rPr lang="en-US" sz="2300" b="1">
                <a:solidFill>
                  <a:srgbClr val="222222"/>
                </a:solidFill>
                <a:latin typeface="HK Grotesk Bold"/>
                <a:ea typeface="HK Grotesk Bold"/>
                <a:cs typeface="HK Grotesk Bold"/>
                <a:sym typeface="HK Grotesk Bold"/>
              </a:rPr>
              <a:t>GROUP WORKSHOPS (COLLABORATION, ADAPTABILITY)</a:t>
            </a:r>
          </a:p>
        </p:txBody>
      </p:sp>
      <p:sp>
        <p:nvSpPr>
          <p:cNvPr id="14" name="TextBox 14"/>
          <p:cNvSpPr txBox="1"/>
          <p:nvPr/>
        </p:nvSpPr>
        <p:spPr>
          <a:xfrm>
            <a:off x="693457" y="2942307"/>
            <a:ext cx="5550646" cy="476250"/>
          </a:xfrm>
          <a:prstGeom prst="rect">
            <a:avLst/>
          </a:prstGeom>
        </p:spPr>
        <p:txBody>
          <a:bodyPr lIns="0" tIns="0" rIns="0" bIns="0" rtlCol="0" anchor="t">
            <a:spAutoFit/>
          </a:bodyPr>
          <a:lstStyle/>
          <a:p>
            <a:pPr marL="0" lvl="0" indent="0" algn="ctr">
              <a:lnSpc>
                <a:spcPts val="3719"/>
              </a:lnSpc>
            </a:pPr>
            <a:r>
              <a:rPr lang="en-US" sz="3099" b="1">
                <a:solidFill>
                  <a:srgbClr val="222222"/>
                </a:solidFill>
                <a:latin typeface="HK Grotesk Bold"/>
                <a:ea typeface="HK Grotesk Bold"/>
                <a:cs typeface="HK Grotesk Bold"/>
                <a:sym typeface="HK Grotesk Bold"/>
              </a:rPr>
              <a:t>WE BUILD SKILLS THROUGH:</a:t>
            </a:r>
          </a:p>
        </p:txBody>
      </p:sp>
      <p:sp>
        <p:nvSpPr>
          <p:cNvPr id="15" name="TextBox 15"/>
          <p:cNvSpPr txBox="1"/>
          <p:nvPr/>
        </p:nvSpPr>
        <p:spPr>
          <a:xfrm>
            <a:off x="2747255" y="9410700"/>
            <a:ext cx="12793490" cy="457200"/>
          </a:xfrm>
          <a:prstGeom prst="rect">
            <a:avLst/>
          </a:prstGeom>
        </p:spPr>
        <p:txBody>
          <a:bodyPr lIns="0" tIns="0" rIns="0" bIns="0" rtlCol="0" anchor="t">
            <a:spAutoFit/>
          </a:bodyPr>
          <a:lstStyle/>
          <a:p>
            <a:pPr algn="ctr">
              <a:lnSpc>
                <a:spcPts val="3662"/>
              </a:lnSpc>
            </a:pPr>
            <a:r>
              <a:rPr lang="en-US" sz="3051">
                <a:solidFill>
                  <a:srgbClr val="222222"/>
                </a:solidFill>
                <a:latin typeface="Playfair Display"/>
                <a:ea typeface="Playfair Display"/>
                <a:cs typeface="Playfair Display"/>
                <a:sym typeface="Playfair Display"/>
              </a:rPr>
              <a:t>We integrate skill-building into authentic community experiences.</a:t>
            </a:r>
          </a:p>
        </p:txBody>
      </p:sp>
    </p:spTree>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85125"/>
        </a:solidFill>
        <a:effectLst/>
      </p:bgPr>
    </p:bg>
    <p:spTree>
      <p:nvGrpSpPr>
        <p:cNvPr id="1" name=""/>
        <p:cNvGrpSpPr/>
        <p:nvPr/>
      </p:nvGrpSpPr>
      <p:grpSpPr>
        <a:xfrm>
          <a:off x="0" y="0"/>
          <a:ext cx="0" cy="0"/>
          <a:chOff x="0" y="0"/>
          <a:chExt cx="0" cy="0"/>
        </a:xfrm>
      </p:grpSpPr>
      <p:grpSp>
        <p:nvGrpSpPr>
          <p:cNvPr id="2" name="Group 2"/>
          <p:cNvGrpSpPr/>
          <p:nvPr/>
        </p:nvGrpSpPr>
        <p:grpSpPr>
          <a:xfrm>
            <a:off x="494576" y="5921476"/>
            <a:ext cx="8798147" cy="4176230"/>
            <a:chOff x="0" y="0"/>
            <a:chExt cx="1413982" cy="671177"/>
          </a:xfrm>
        </p:grpSpPr>
        <p:sp>
          <p:nvSpPr>
            <p:cNvPr id="3" name="Freeform 3"/>
            <p:cNvSpPr/>
            <p:nvPr/>
          </p:nvSpPr>
          <p:spPr>
            <a:xfrm>
              <a:off x="0" y="0"/>
              <a:ext cx="1413982" cy="671177"/>
            </a:xfrm>
            <a:custGeom>
              <a:avLst/>
              <a:gdLst/>
              <a:ahLst/>
              <a:cxnLst/>
              <a:rect l="l" t="t" r="r" b="b"/>
              <a:pathLst>
                <a:path w="1413982" h="671177">
                  <a:moveTo>
                    <a:pt x="8799" y="0"/>
                  </a:moveTo>
                  <a:lnTo>
                    <a:pt x="1405182" y="0"/>
                  </a:lnTo>
                  <a:cubicBezTo>
                    <a:pt x="1410042" y="0"/>
                    <a:pt x="1413982" y="3940"/>
                    <a:pt x="1413982" y="8799"/>
                  </a:cubicBezTo>
                  <a:lnTo>
                    <a:pt x="1413982" y="662377"/>
                  </a:lnTo>
                  <a:cubicBezTo>
                    <a:pt x="1413982" y="667237"/>
                    <a:pt x="1410042" y="671177"/>
                    <a:pt x="1405182" y="671177"/>
                  </a:cubicBezTo>
                  <a:lnTo>
                    <a:pt x="8799" y="671177"/>
                  </a:lnTo>
                  <a:cubicBezTo>
                    <a:pt x="3940" y="671177"/>
                    <a:pt x="0" y="667237"/>
                    <a:pt x="0" y="662377"/>
                  </a:cubicBezTo>
                  <a:lnTo>
                    <a:pt x="0" y="8799"/>
                  </a:lnTo>
                  <a:cubicBezTo>
                    <a:pt x="0" y="3940"/>
                    <a:pt x="3940" y="0"/>
                    <a:pt x="8799" y="0"/>
                  </a:cubicBezTo>
                  <a:close/>
                </a:path>
              </a:pathLst>
            </a:custGeom>
            <a:blipFill>
              <a:blip r:embed="rId2"/>
              <a:stretch>
                <a:fillRect t="-29002" b="-29002"/>
              </a:stretch>
            </a:blipFill>
            <a:ln w="28575" cap="sq">
              <a:solidFill>
                <a:srgbClr val="EBE4D5"/>
              </a:solidFill>
              <a:prstDash val="solid"/>
              <a:miter/>
            </a:ln>
          </p:spPr>
          <p:txBody>
            <a:bodyPr/>
            <a:lstStyle/>
            <a:p>
              <a:endParaRPr lang="en-CA"/>
            </a:p>
          </p:txBody>
        </p:sp>
      </p:grpSp>
      <p:sp>
        <p:nvSpPr>
          <p:cNvPr id="4" name="Freeform 4"/>
          <p:cNvSpPr/>
          <p:nvPr/>
        </p:nvSpPr>
        <p:spPr>
          <a:xfrm rot="-7941102">
            <a:off x="8214631" y="-766657"/>
            <a:ext cx="13245722" cy="7361056"/>
          </a:xfrm>
          <a:custGeom>
            <a:avLst/>
            <a:gdLst/>
            <a:ahLst/>
            <a:cxnLst/>
            <a:rect l="l" t="t" r="r" b="b"/>
            <a:pathLst>
              <a:path w="13245722" h="7361056">
                <a:moveTo>
                  <a:pt x="0" y="0"/>
                </a:moveTo>
                <a:lnTo>
                  <a:pt x="13245722" y="0"/>
                </a:lnTo>
                <a:lnTo>
                  <a:pt x="13245722" y="7361056"/>
                </a:lnTo>
                <a:lnTo>
                  <a:pt x="0" y="7361056"/>
                </a:lnTo>
                <a:lnTo>
                  <a:pt x="0" y="0"/>
                </a:lnTo>
                <a:close/>
              </a:path>
            </a:pathLst>
          </a:custGeom>
          <a:blipFill>
            <a:blip r:embed="rId3"/>
            <a:stretch>
              <a:fillRect/>
            </a:stretch>
          </a:blipFill>
          <a:ln cap="sq">
            <a:noFill/>
            <a:prstDash val="solid"/>
            <a:miter/>
          </a:ln>
        </p:spPr>
        <p:txBody>
          <a:bodyPr/>
          <a:lstStyle/>
          <a:p>
            <a:endParaRPr lang="en-CA"/>
          </a:p>
        </p:txBody>
      </p:sp>
      <p:sp>
        <p:nvSpPr>
          <p:cNvPr id="5" name="Freeform 5"/>
          <p:cNvSpPr/>
          <p:nvPr/>
        </p:nvSpPr>
        <p:spPr>
          <a:xfrm>
            <a:off x="9328085" y="25424"/>
            <a:ext cx="8446536" cy="8216176"/>
          </a:xfrm>
          <a:custGeom>
            <a:avLst/>
            <a:gdLst/>
            <a:ahLst/>
            <a:cxnLst/>
            <a:rect l="l" t="t" r="r" b="b"/>
            <a:pathLst>
              <a:path w="8446536" h="8216176">
                <a:moveTo>
                  <a:pt x="0" y="0"/>
                </a:moveTo>
                <a:lnTo>
                  <a:pt x="8446535" y="0"/>
                </a:lnTo>
                <a:lnTo>
                  <a:pt x="8446535" y="8216175"/>
                </a:lnTo>
                <a:lnTo>
                  <a:pt x="0" y="8216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CA"/>
          </a:p>
        </p:txBody>
      </p:sp>
      <p:sp>
        <p:nvSpPr>
          <p:cNvPr id="6" name="Freeform 6"/>
          <p:cNvSpPr/>
          <p:nvPr/>
        </p:nvSpPr>
        <p:spPr>
          <a:xfrm>
            <a:off x="9700092" y="8550424"/>
            <a:ext cx="7978519" cy="1146912"/>
          </a:xfrm>
          <a:custGeom>
            <a:avLst/>
            <a:gdLst/>
            <a:ahLst/>
            <a:cxnLst/>
            <a:rect l="l" t="t" r="r" b="b"/>
            <a:pathLst>
              <a:path w="7978519" h="1146912">
                <a:moveTo>
                  <a:pt x="0" y="0"/>
                </a:moveTo>
                <a:lnTo>
                  <a:pt x="7978519" y="0"/>
                </a:lnTo>
                <a:lnTo>
                  <a:pt x="7978519" y="1146912"/>
                </a:lnTo>
                <a:lnTo>
                  <a:pt x="0" y="1146912"/>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CA"/>
          </a:p>
        </p:txBody>
      </p:sp>
      <p:sp>
        <p:nvSpPr>
          <p:cNvPr id="7" name="TextBox 7"/>
          <p:cNvSpPr txBox="1"/>
          <p:nvPr/>
        </p:nvSpPr>
        <p:spPr>
          <a:xfrm>
            <a:off x="494576" y="5174262"/>
            <a:ext cx="8604535" cy="690064"/>
          </a:xfrm>
          <a:prstGeom prst="rect">
            <a:avLst/>
          </a:prstGeom>
        </p:spPr>
        <p:txBody>
          <a:bodyPr lIns="0" tIns="0" rIns="0" bIns="0" rtlCol="0" anchor="t">
            <a:spAutoFit/>
          </a:bodyPr>
          <a:lstStyle/>
          <a:p>
            <a:pPr marL="0" lvl="0" indent="0" algn="ctr">
              <a:lnSpc>
                <a:spcPts val="2698"/>
              </a:lnSpc>
            </a:pPr>
            <a:r>
              <a:rPr lang="en-US" sz="2902" b="1" dirty="0">
                <a:solidFill>
                  <a:srgbClr val="EBE4D5"/>
                </a:solidFill>
                <a:latin typeface="HK Grotesk Bold"/>
                <a:ea typeface="HK Grotesk Bold"/>
                <a:cs typeface="HK Grotesk Bold"/>
                <a:sym typeface="HK Grotesk Bold"/>
              </a:rPr>
              <a:t>SUPPORT</a:t>
            </a:r>
            <a:r>
              <a:rPr lang="en-US" sz="2902" b="1" u="none" strike="noStrike" dirty="0">
                <a:solidFill>
                  <a:srgbClr val="EBE4D5"/>
                </a:solidFill>
                <a:latin typeface="HK Grotesk Bold"/>
                <a:ea typeface="HK Grotesk Bold"/>
                <a:cs typeface="HK Grotesk Bold"/>
                <a:sym typeface="HK Grotesk Bold"/>
              </a:rPr>
              <a:t>ING EMPLOYMENT MEANS SUPPORTING THE WHOLE PERSON.</a:t>
            </a:r>
          </a:p>
        </p:txBody>
      </p:sp>
      <p:sp>
        <p:nvSpPr>
          <p:cNvPr id="8" name="TextBox 8"/>
          <p:cNvSpPr txBox="1"/>
          <p:nvPr/>
        </p:nvSpPr>
        <p:spPr>
          <a:xfrm>
            <a:off x="554715" y="438185"/>
            <a:ext cx="7599581" cy="4758547"/>
          </a:xfrm>
          <a:prstGeom prst="rect">
            <a:avLst/>
          </a:prstGeom>
        </p:spPr>
        <p:txBody>
          <a:bodyPr wrap="square" lIns="0" tIns="0" rIns="0" bIns="0" rtlCol="0" anchor="t">
            <a:spAutoFit/>
          </a:bodyPr>
          <a:lstStyle/>
          <a:p>
            <a:pPr algn="l">
              <a:lnSpc>
                <a:spcPts val="8951"/>
              </a:lnSpc>
            </a:pPr>
            <a:r>
              <a:rPr lang="en-US" sz="11189" b="1" dirty="0">
                <a:solidFill>
                  <a:srgbClr val="EBE4D5"/>
                </a:solidFill>
                <a:latin typeface="Prachason Neue Condensed Bold"/>
                <a:ea typeface="Prachason Neue Condensed Bold"/>
                <a:cs typeface="Prachason Neue Condensed Bold"/>
                <a:sym typeface="Prachason Neue Condensed Bold"/>
              </a:rPr>
              <a:t>A HOLISTIC APPROACH TO EMPLOYMENT SUCCESS</a:t>
            </a:r>
          </a:p>
        </p:txBody>
      </p:sp>
      <p:sp>
        <p:nvSpPr>
          <p:cNvPr id="9" name="TextBox 9"/>
          <p:cNvSpPr txBox="1"/>
          <p:nvPr/>
        </p:nvSpPr>
        <p:spPr>
          <a:xfrm>
            <a:off x="12229177" y="1028700"/>
            <a:ext cx="2644350" cy="1085850"/>
          </a:xfrm>
          <a:prstGeom prst="rect">
            <a:avLst/>
          </a:prstGeom>
        </p:spPr>
        <p:txBody>
          <a:bodyPr lIns="0" tIns="0" rIns="0" bIns="0" rtlCol="0" anchor="t">
            <a:spAutoFit/>
          </a:bodyPr>
          <a:lstStyle/>
          <a:p>
            <a:pPr algn="ctr">
              <a:lnSpc>
                <a:spcPts val="2879"/>
              </a:lnSpc>
              <a:spcBef>
                <a:spcPct val="0"/>
              </a:spcBef>
            </a:pPr>
            <a:r>
              <a:rPr lang="en-US" sz="2400" b="1">
                <a:solidFill>
                  <a:srgbClr val="EBE4D5"/>
                </a:solidFill>
                <a:latin typeface="HK Grotesk Bold"/>
                <a:ea typeface="HK Grotesk Bold"/>
                <a:cs typeface="HK Grotesk Bold"/>
                <a:sym typeface="HK Grotesk Bold"/>
              </a:rPr>
              <a:t>CAREER GUIDANCE AND COACHING</a:t>
            </a:r>
          </a:p>
        </p:txBody>
      </p:sp>
      <p:sp>
        <p:nvSpPr>
          <p:cNvPr id="10" name="TextBox 10"/>
          <p:cNvSpPr txBox="1"/>
          <p:nvPr/>
        </p:nvSpPr>
        <p:spPr>
          <a:xfrm>
            <a:off x="15010598" y="2657136"/>
            <a:ext cx="2315377" cy="1447800"/>
          </a:xfrm>
          <a:prstGeom prst="rect">
            <a:avLst/>
          </a:prstGeom>
        </p:spPr>
        <p:txBody>
          <a:bodyPr lIns="0" tIns="0" rIns="0" bIns="0" rtlCol="0" anchor="t">
            <a:spAutoFit/>
          </a:bodyPr>
          <a:lstStyle/>
          <a:p>
            <a:pPr algn="ctr">
              <a:lnSpc>
                <a:spcPts val="2879"/>
              </a:lnSpc>
              <a:spcBef>
                <a:spcPct val="0"/>
              </a:spcBef>
            </a:pPr>
            <a:r>
              <a:rPr lang="en-US" sz="2400" b="1">
                <a:solidFill>
                  <a:srgbClr val="EBE4D5"/>
                </a:solidFill>
                <a:latin typeface="HK Grotesk Bold"/>
                <a:ea typeface="HK Grotesk Bold"/>
                <a:cs typeface="HK Grotesk Bold"/>
                <a:sym typeface="HK Grotesk Bold"/>
              </a:rPr>
              <a:t>REFERRALS TO WELLNESS AND FAMILY SUPPORTS</a:t>
            </a:r>
          </a:p>
        </p:txBody>
      </p:sp>
      <p:sp>
        <p:nvSpPr>
          <p:cNvPr id="11" name="TextBox 11"/>
          <p:cNvSpPr txBox="1"/>
          <p:nvPr/>
        </p:nvSpPr>
        <p:spPr>
          <a:xfrm>
            <a:off x="9604842" y="2838111"/>
            <a:ext cx="2644350" cy="1085850"/>
          </a:xfrm>
          <a:prstGeom prst="rect">
            <a:avLst/>
          </a:prstGeom>
        </p:spPr>
        <p:txBody>
          <a:bodyPr lIns="0" tIns="0" rIns="0" bIns="0" rtlCol="0" anchor="t">
            <a:spAutoFit/>
          </a:bodyPr>
          <a:lstStyle/>
          <a:p>
            <a:pPr algn="ctr">
              <a:lnSpc>
                <a:spcPts val="2879"/>
              </a:lnSpc>
              <a:spcBef>
                <a:spcPct val="0"/>
              </a:spcBef>
            </a:pPr>
            <a:r>
              <a:rPr lang="en-US" sz="2400" b="1">
                <a:solidFill>
                  <a:srgbClr val="EBE4D5"/>
                </a:solidFill>
                <a:latin typeface="HK Grotesk Bold"/>
                <a:ea typeface="HK Grotesk Bold"/>
                <a:cs typeface="HK Grotesk Bold"/>
                <a:sym typeface="HK Grotesk Bold"/>
              </a:rPr>
              <a:t>CHILDCARE-AWARE SCHEDULING</a:t>
            </a:r>
          </a:p>
        </p:txBody>
      </p:sp>
      <p:sp>
        <p:nvSpPr>
          <p:cNvPr id="12" name="TextBox 12"/>
          <p:cNvSpPr txBox="1"/>
          <p:nvPr/>
        </p:nvSpPr>
        <p:spPr>
          <a:xfrm>
            <a:off x="10264240" y="6369082"/>
            <a:ext cx="2644350" cy="723900"/>
          </a:xfrm>
          <a:prstGeom prst="rect">
            <a:avLst/>
          </a:prstGeom>
        </p:spPr>
        <p:txBody>
          <a:bodyPr lIns="0" tIns="0" rIns="0" bIns="0" rtlCol="0" anchor="t">
            <a:spAutoFit/>
          </a:bodyPr>
          <a:lstStyle/>
          <a:p>
            <a:pPr algn="ctr">
              <a:lnSpc>
                <a:spcPts val="2879"/>
              </a:lnSpc>
              <a:spcBef>
                <a:spcPct val="0"/>
              </a:spcBef>
            </a:pPr>
            <a:r>
              <a:rPr lang="en-US" sz="2400" b="1">
                <a:solidFill>
                  <a:srgbClr val="EBE4D5"/>
                </a:solidFill>
                <a:latin typeface="HK Grotesk Bold"/>
                <a:ea typeface="HK Grotesk Bold"/>
                <a:cs typeface="HK Grotesk Bold"/>
                <a:sym typeface="HK Grotesk Bold"/>
              </a:rPr>
              <a:t>TRANSPORTATION SUPPORT</a:t>
            </a:r>
          </a:p>
        </p:txBody>
      </p:sp>
      <p:sp>
        <p:nvSpPr>
          <p:cNvPr id="13" name="TextBox 13"/>
          <p:cNvSpPr txBox="1"/>
          <p:nvPr/>
        </p:nvSpPr>
        <p:spPr>
          <a:xfrm>
            <a:off x="14176444" y="5930932"/>
            <a:ext cx="2644350" cy="1447800"/>
          </a:xfrm>
          <a:prstGeom prst="rect">
            <a:avLst/>
          </a:prstGeom>
        </p:spPr>
        <p:txBody>
          <a:bodyPr lIns="0" tIns="0" rIns="0" bIns="0" rtlCol="0" anchor="t">
            <a:spAutoFit/>
          </a:bodyPr>
          <a:lstStyle/>
          <a:p>
            <a:pPr algn="ctr">
              <a:lnSpc>
                <a:spcPts val="2879"/>
              </a:lnSpc>
              <a:spcBef>
                <a:spcPct val="0"/>
              </a:spcBef>
            </a:pPr>
            <a:r>
              <a:rPr lang="en-US" sz="2400" b="1">
                <a:solidFill>
                  <a:srgbClr val="EBE4D5"/>
                </a:solidFill>
                <a:latin typeface="HK Grotesk Bold"/>
                <a:ea typeface="HK Grotesk Bold"/>
                <a:cs typeface="HK Grotesk Bold"/>
                <a:sym typeface="HK Grotesk Bold"/>
              </a:rPr>
              <a:t>SAFE, WELCOMING LEARNING SPACES</a:t>
            </a:r>
          </a:p>
        </p:txBody>
      </p:sp>
      <p:sp>
        <p:nvSpPr>
          <p:cNvPr id="14" name="TextBox 14"/>
          <p:cNvSpPr txBox="1"/>
          <p:nvPr/>
        </p:nvSpPr>
        <p:spPr>
          <a:xfrm>
            <a:off x="9883406" y="8800824"/>
            <a:ext cx="7611893" cy="665162"/>
          </a:xfrm>
          <a:prstGeom prst="rect">
            <a:avLst/>
          </a:prstGeom>
        </p:spPr>
        <p:txBody>
          <a:bodyPr lIns="0" tIns="0" rIns="0" bIns="0" rtlCol="0" anchor="t">
            <a:spAutoFit/>
          </a:bodyPr>
          <a:lstStyle/>
          <a:p>
            <a:pPr marL="0" lvl="0" indent="0" algn="ctr">
              <a:lnSpc>
                <a:spcPts val="2540"/>
              </a:lnSpc>
            </a:pPr>
            <a:r>
              <a:rPr lang="en-US" sz="2731">
                <a:solidFill>
                  <a:srgbClr val="EBE4D5"/>
                </a:solidFill>
                <a:latin typeface="Raleway"/>
                <a:ea typeface="Raleway"/>
                <a:cs typeface="Raleway"/>
                <a:sym typeface="Raleway"/>
              </a:rPr>
              <a:t>These supports</a:t>
            </a:r>
            <a:r>
              <a:rPr lang="en-US" sz="2731" u="none" strike="noStrike">
                <a:solidFill>
                  <a:srgbClr val="EBE4D5"/>
                </a:solidFill>
                <a:latin typeface="Raleway"/>
                <a:ea typeface="Raleway"/>
                <a:cs typeface="Raleway"/>
                <a:sym typeface="Raleway"/>
              </a:rPr>
              <a:t> increase participation, reduce stress, and improve retention.</a:t>
            </a:r>
          </a:p>
        </p:txBody>
      </p:sp>
    </p:spTree>
  </p:cSld>
  <p:clrMapOvr>
    <a:masterClrMapping/>
  </p:clrMapOvr>
  <p:transition>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BE4D5"/>
        </a:solidFill>
        <a:effectLst/>
      </p:bgPr>
    </p:bg>
    <p:spTree>
      <p:nvGrpSpPr>
        <p:cNvPr id="1" name=""/>
        <p:cNvGrpSpPr/>
        <p:nvPr/>
      </p:nvGrpSpPr>
      <p:grpSpPr>
        <a:xfrm>
          <a:off x="0" y="0"/>
          <a:ext cx="0" cy="0"/>
          <a:chOff x="0" y="0"/>
          <a:chExt cx="0" cy="0"/>
        </a:xfrm>
      </p:grpSpPr>
      <p:sp>
        <p:nvSpPr>
          <p:cNvPr id="2" name="Freeform 2"/>
          <p:cNvSpPr/>
          <p:nvPr/>
        </p:nvSpPr>
        <p:spPr>
          <a:xfrm rot="8743165">
            <a:off x="-1304076" y="5687164"/>
            <a:ext cx="12993848" cy="11154875"/>
          </a:xfrm>
          <a:custGeom>
            <a:avLst/>
            <a:gdLst/>
            <a:ahLst/>
            <a:cxnLst/>
            <a:rect l="l" t="t" r="r" b="b"/>
            <a:pathLst>
              <a:path w="12993848" h="11154875">
                <a:moveTo>
                  <a:pt x="0" y="0"/>
                </a:moveTo>
                <a:lnTo>
                  <a:pt x="12993848" y="0"/>
                </a:lnTo>
                <a:lnTo>
                  <a:pt x="12993848" y="11154875"/>
                </a:lnTo>
                <a:lnTo>
                  <a:pt x="0" y="11154875"/>
                </a:lnTo>
                <a:lnTo>
                  <a:pt x="0" y="0"/>
                </a:lnTo>
                <a:close/>
              </a:path>
            </a:pathLst>
          </a:custGeom>
          <a:blipFill>
            <a:blip r:embed="rId2"/>
            <a:stretch>
              <a:fillRect l="-7008" t="-16068" r="-2996" b="-1984"/>
            </a:stretch>
          </a:blipFill>
          <a:ln cap="sq">
            <a:noFill/>
            <a:prstDash val="solid"/>
            <a:miter/>
          </a:ln>
        </p:spPr>
        <p:txBody>
          <a:bodyPr/>
          <a:lstStyle/>
          <a:p>
            <a:endParaRPr lang="en-CA"/>
          </a:p>
        </p:txBody>
      </p:sp>
      <p:grpSp>
        <p:nvGrpSpPr>
          <p:cNvPr id="3" name="Group 3"/>
          <p:cNvGrpSpPr/>
          <p:nvPr/>
        </p:nvGrpSpPr>
        <p:grpSpPr>
          <a:xfrm>
            <a:off x="9264487" y="0"/>
            <a:ext cx="9023513" cy="10287000"/>
            <a:chOff x="0" y="0"/>
            <a:chExt cx="1465963" cy="1672442"/>
          </a:xfrm>
        </p:grpSpPr>
        <p:sp>
          <p:nvSpPr>
            <p:cNvPr id="4" name="Freeform 4"/>
            <p:cNvSpPr/>
            <p:nvPr/>
          </p:nvSpPr>
          <p:spPr>
            <a:xfrm>
              <a:off x="0" y="0"/>
              <a:ext cx="1465963" cy="1672442"/>
            </a:xfrm>
            <a:custGeom>
              <a:avLst/>
              <a:gdLst/>
              <a:ahLst/>
              <a:cxnLst/>
              <a:rect l="l" t="t" r="r" b="b"/>
              <a:pathLst>
                <a:path w="1465963" h="1672442">
                  <a:moveTo>
                    <a:pt x="8580" y="0"/>
                  </a:moveTo>
                  <a:lnTo>
                    <a:pt x="1457383" y="0"/>
                  </a:lnTo>
                  <a:cubicBezTo>
                    <a:pt x="1462122" y="0"/>
                    <a:pt x="1465963" y="3841"/>
                    <a:pt x="1465963" y="8580"/>
                  </a:cubicBezTo>
                  <a:lnTo>
                    <a:pt x="1465963" y="1663862"/>
                  </a:lnTo>
                  <a:cubicBezTo>
                    <a:pt x="1465963" y="1666138"/>
                    <a:pt x="1465059" y="1668320"/>
                    <a:pt x="1463450" y="1669929"/>
                  </a:cubicBezTo>
                  <a:cubicBezTo>
                    <a:pt x="1461841" y="1671538"/>
                    <a:pt x="1459659" y="1672442"/>
                    <a:pt x="1457383" y="1672442"/>
                  </a:cubicBezTo>
                  <a:lnTo>
                    <a:pt x="8580" y="1672442"/>
                  </a:lnTo>
                  <a:cubicBezTo>
                    <a:pt x="6304" y="1672442"/>
                    <a:pt x="4122" y="1671538"/>
                    <a:pt x="2513" y="1669929"/>
                  </a:cubicBezTo>
                  <a:cubicBezTo>
                    <a:pt x="904" y="1668320"/>
                    <a:pt x="0" y="1666138"/>
                    <a:pt x="0" y="1663862"/>
                  </a:cubicBezTo>
                  <a:lnTo>
                    <a:pt x="0" y="8580"/>
                  </a:lnTo>
                  <a:cubicBezTo>
                    <a:pt x="0" y="3841"/>
                    <a:pt x="3841" y="0"/>
                    <a:pt x="8580" y="0"/>
                  </a:cubicBezTo>
                  <a:close/>
                </a:path>
              </a:pathLst>
            </a:custGeom>
            <a:blipFill>
              <a:blip r:embed="rId3">
                <a:alphaModFix amt="34000"/>
              </a:blip>
              <a:stretch>
                <a:fillRect t="-18751" r="-17651" b="-18751"/>
              </a:stretch>
            </a:blipFill>
            <a:ln w="28575" cap="sq">
              <a:solidFill>
                <a:srgbClr val="D85125">
                  <a:alpha val="33725"/>
                </a:srgbClr>
              </a:solidFill>
              <a:prstDash val="solid"/>
              <a:miter/>
            </a:ln>
          </p:spPr>
          <p:txBody>
            <a:bodyPr/>
            <a:lstStyle/>
            <a:p>
              <a:endParaRPr lang="en-CA"/>
            </a:p>
          </p:txBody>
        </p:sp>
      </p:grpSp>
      <p:sp>
        <p:nvSpPr>
          <p:cNvPr id="5" name="TextBox 5"/>
          <p:cNvSpPr txBox="1"/>
          <p:nvPr/>
        </p:nvSpPr>
        <p:spPr>
          <a:xfrm>
            <a:off x="118001" y="355283"/>
            <a:ext cx="9025999" cy="6221391"/>
          </a:xfrm>
          <a:prstGeom prst="rect">
            <a:avLst/>
          </a:prstGeom>
        </p:spPr>
        <p:txBody>
          <a:bodyPr lIns="0" tIns="0" rIns="0" bIns="0" rtlCol="0" anchor="t">
            <a:spAutoFit/>
          </a:bodyPr>
          <a:lstStyle/>
          <a:p>
            <a:pPr algn="l">
              <a:lnSpc>
                <a:spcPts val="10849"/>
              </a:lnSpc>
            </a:pPr>
            <a:r>
              <a:rPr lang="en-US" sz="11301" b="1" dirty="0">
                <a:solidFill>
                  <a:srgbClr val="D85125"/>
                </a:solidFill>
                <a:latin typeface="Prachason Neue Condensed Bold"/>
                <a:ea typeface="Prachason Neue Condensed Bold"/>
                <a:cs typeface="Prachason Neue Condensed Bold"/>
                <a:sym typeface="Prachason Neue Condensed Bold"/>
              </a:rPr>
              <a:t>STRATEGIC PARTNERSHIPS &amp; COMMUNITY COLLABORATION</a:t>
            </a:r>
          </a:p>
        </p:txBody>
      </p:sp>
      <p:sp>
        <p:nvSpPr>
          <p:cNvPr id="6" name="TextBox 6"/>
          <p:cNvSpPr txBox="1"/>
          <p:nvPr/>
        </p:nvSpPr>
        <p:spPr>
          <a:xfrm>
            <a:off x="11239752" y="355283"/>
            <a:ext cx="4925807" cy="1165860"/>
          </a:xfrm>
          <a:prstGeom prst="rect">
            <a:avLst/>
          </a:prstGeom>
        </p:spPr>
        <p:txBody>
          <a:bodyPr lIns="0" tIns="0" rIns="0" bIns="0" rtlCol="0" anchor="t">
            <a:spAutoFit/>
          </a:bodyPr>
          <a:lstStyle/>
          <a:p>
            <a:pPr algn="ctr">
              <a:lnSpc>
                <a:spcPts val="3877"/>
              </a:lnSpc>
              <a:spcBef>
                <a:spcPct val="0"/>
              </a:spcBef>
            </a:pPr>
            <a:r>
              <a:rPr lang="en-US" sz="3231" b="1">
                <a:solidFill>
                  <a:srgbClr val="D85125"/>
                </a:solidFill>
                <a:latin typeface="Prachason Neue Condensed Ultra-Bold"/>
                <a:ea typeface="Prachason Neue Condensed Ultra-Bold"/>
                <a:cs typeface="Prachason Neue Condensed Ultra-Bold"/>
                <a:sym typeface="Prachason Neue Condensed Ultra-Bold"/>
              </a:rPr>
              <a:t>SOME OF OUR COLLABOR</a:t>
            </a:r>
            <a:r>
              <a:rPr lang="en-US" sz="3231" b="1" u="none" strike="noStrike">
                <a:solidFill>
                  <a:srgbClr val="D85125"/>
                </a:solidFill>
                <a:latin typeface="Prachason Neue Condensed Ultra-Bold"/>
                <a:ea typeface="Prachason Neue Condensed Ultra-Bold"/>
                <a:cs typeface="Prachason Neue Condensed Ultra-Bold"/>
                <a:sym typeface="Prachason Neue Condensed Ultra-Bold"/>
              </a:rPr>
              <a:t>ATIVE NETWORK INCLUDES:</a:t>
            </a:r>
          </a:p>
        </p:txBody>
      </p:sp>
      <p:sp>
        <p:nvSpPr>
          <p:cNvPr id="7" name="TextBox 7"/>
          <p:cNvSpPr txBox="1"/>
          <p:nvPr/>
        </p:nvSpPr>
        <p:spPr>
          <a:xfrm>
            <a:off x="10533254" y="3697013"/>
            <a:ext cx="6726046" cy="6296025"/>
          </a:xfrm>
          <a:prstGeom prst="rect">
            <a:avLst/>
          </a:prstGeom>
        </p:spPr>
        <p:txBody>
          <a:bodyPr lIns="0" tIns="0" rIns="0" bIns="0" rtlCol="0" anchor="t">
            <a:spAutoFit/>
          </a:bodyPr>
          <a:lstStyle/>
          <a:p>
            <a:pPr marL="625788" lvl="1" indent="-312894" algn="just">
              <a:lnSpc>
                <a:spcPts val="3478"/>
              </a:lnSpc>
              <a:buFont typeface="Arial"/>
              <a:buChar char="•"/>
            </a:pPr>
            <a:r>
              <a:rPr lang="en-US" sz="2898">
                <a:solidFill>
                  <a:srgbClr val="222222"/>
                </a:solidFill>
                <a:latin typeface="Prachason Neue Condensed"/>
                <a:ea typeface="Prachason Neue Condensed"/>
                <a:cs typeface="Prachason Neue Condensed"/>
                <a:sym typeface="Prachason Neue Condensed"/>
              </a:rPr>
              <a:t>Family Ties</a:t>
            </a:r>
          </a:p>
          <a:p>
            <a:pPr marL="625788" lvl="1" indent="-312894" algn="just">
              <a:lnSpc>
                <a:spcPts val="3478"/>
              </a:lnSpc>
              <a:buFont typeface="Arial"/>
              <a:buChar char="•"/>
            </a:pPr>
            <a:r>
              <a:rPr lang="en-US" sz="2898">
                <a:solidFill>
                  <a:srgbClr val="222222"/>
                </a:solidFill>
                <a:latin typeface="Prachason Neue Condensed"/>
                <a:ea typeface="Prachason Neue Condensed"/>
                <a:cs typeface="Prachason Neue Condensed"/>
                <a:sym typeface="Prachason Neue Condensed"/>
              </a:rPr>
              <a:t>Centre d’Action Bénévole</a:t>
            </a:r>
          </a:p>
          <a:p>
            <a:pPr marL="625788" lvl="1" indent="-312894" algn="just">
              <a:lnSpc>
                <a:spcPts val="3478"/>
              </a:lnSpc>
              <a:buFont typeface="Arial"/>
              <a:buChar char="•"/>
            </a:pPr>
            <a:r>
              <a:rPr lang="en-US" sz="2898">
                <a:solidFill>
                  <a:srgbClr val="222222"/>
                </a:solidFill>
                <a:latin typeface="Prachason Neue Condensed"/>
                <a:ea typeface="Prachason Neue Condensed"/>
                <a:cs typeface="Prachason Neue Condensed"/>
                <a:sym typeface="Prachason Neue Condensed"/>
              </a:rPr>
              <a:t>La</a:t>
            </a:r>
            <a:r>
              <a:rPr lang="en-US" sz="2898" u="none" strike="noStrike">
                <a:solidFill>
                  <a:srgbClr val="222222"/>
                </a:solidFill>
                <a:latin typeface="Prachason Neue Condensed"/>
                <a:ea typeface="Prachason Neue Condensed"/>
                <a:cs typeface="Prachason Neue Condensed"/>
                <a:sym typeface="Prachason Neue Condensed"/>
              </a:rPr>
              <a:t> Passerelle</a:t>
            </a:r>
          </a:p>
          <a:p>
            <a:pPr marL="625788" lvl="1" indent="-312894" algn="just">
              <a:lnSpc>
                <a:spcPts val="3478"/>
              </a:lnSpc>
              <a:buFont typeface="Arial"/>
              <a:buChar char="•"/>
            </a:pPr>
            <a:r>
              <a:rPr lang="en-US" sz="2898" u="none" strike="noStrike">
                <a:solidFill>
                  <a:srgbClr val="222222"/>
                </a:solidFill>
                <a:latin typeface="Prachason Neue Condensed"/>
                <a:ea typeface="Prachason Neue Condensed"/>
                <a:cs typeface="Prachason Neue Condensed"/>
                <a:sym typeface="Prachason Neue Condensed"/>
              </a:rPr>
              <a:t>Collectif Alimentaire</a:t>
            </a:r>
          </a:p>
          <a:p>
            <a:pPr marL="625788" lvl="1" indent="-312894" algn="just">
              <a:lnSpc>
                <a:spcPts val="3478"/>
              </a:lnSpc>
              <a:buFont typeface="Arial"/>
              <a:buChar char="•"/>
            </a:pPr>
            <a:r>
              <a:rPr lang="en-US" sz="2898" u="none" strike="noStrike">
                <a:solidFill>
                  <a:srgbClr val="222222"/>
                </a:solidFill>
                <a:latin typeface="Prachason Neue Condensed"/>
                <a:ea typeface="Prachason Neue Condensed"/>
                <a:cs typeface="Prachason Neue Condensed"/>
                <a:sym typeface="Prachason Neue Condensed"/>
              </a:rPr>
              <a:t>Droits et Recours</a:t>
            </a:r>
          </a:p>
          <a:p>
            <a:pPr marL="625788" lvl="1" indent="-312894" algn="just">
              <a:lnSpc>
                <a:spcPts val="3478"/>
              </a:lnSpc>
              <a:buFont typeface="Arial"/>
              <a:buChar char="•"/>
            </a:pPr>
            <a:r>
              <a:rPr lang="en-US" sz="2898" u="none" strike="noStrike">
                <a:solidFill>
                  <a:srgbClr val="222222"/>
                </a:solidFill>
                <a:latin typeface="Prachason Neue Condensed"/>
                <a:ea typeface="Prachason Neue Condensed"/>
                <a:cs typeface="Prachason Neue Condensed"/>
                <a:sym typeface="Prachason Neue Condensed"/>
              </a:rPr>
              <a:t>Service Canada</a:t>
            </a:r>
          </a:p>
          <a:p>
            <a:pPr marL="625788" lvl="1" indent="-312894" algn="just">
              <a:lnSpc>
                <a:spcPts val="3478"/>
              </a:lnSpc>
              <a:buFont typeface="Arial"/>
              <a:buChar char="•"/>
            </a:pPr>
            <a:r>
              <a:rPr lang="en-US" sz="2898" u="none" strike="noStrike">
                <a:solidFill>
                  <a:srgbClr val="222222"/>
                </a:solidFill>
                <a:latin typeface="Prachason Neue Condensed"/>
                <a:ea typeface="Prachason Neue Condensed"/>
                <a:cs typeface="Prachason Neue Condensed"/>
                <a:sym typeface="Prachason Neue Condensed"/>
              </a:rPr>
              <a:t>Emploi Québec / Service Québec</a:t>
            </a:r>
          </a:p>
          <a:p>
            <a:pPr marL="625788" lvl="1" indent="-312894" algn="just">
              <a:lnSpc>
                <a:spcPts val="3478"/>
              </a:lnSpc>
              <a:buFont typeface="Arial"/>
              <a:buChar char="•"/>
            </a:pPr>
            <a:r>
              <a:rPr lang="en-US" sz="2898" u="none" strike="noStrike">
                <a:solidFill>
                  <a:srgbClr val="222222"/>
                </a:solidFill>
                <a:latin typeface="Prachason Neue Condensed"/>
                <a:ea typeface="Prachason Neue Condensed"/>
                <a:cs typeface="Prachason Neue Condensed"/>
                <a:sym typeface="Prachason Neue Condensed"/>
              </a:rPr>
              <a:t>Carrefour Jeunesse-Emploi (CJE)</a:t>
            </a:r>
          </a:p>
          <a:p>
            <a:pPr marL="625788" lvl="1" indent="-312894" algn="just">
              <a:lnSpc>
                <a:spcPts val="3478"/>
              </a:lnSpc>
              <a:buFont typeface="Arial"/>
              <a:buChar char="•"/>
            </a:pPr>
            <a:r>
              <a:rPr lang="en-US" sz="2898" u="none" strike="noStrike">
                <a:solidFill>
                  <a:srgbClr val="222222"/>
                </a:solidFill>
                <a:latin typeface="Prachason Neue Condensed"/>
                <a:ea typeface="Prachason Neue Condensed"/>
                <a:cs typeface="Prachason Neue Condensed"/>
                <a:sym typeface="Prachason Neue Condensed"/>
              </a:rPr>
              <a:t>Horizon Emploi</a:t>
            </a:r>
          </a:p>
          <a:p>
            <a:pPr marL="625788" lvl="1" indent="-312894" algn="just">
              <a:lnSpc>
                <a:spcPts val="3478"/>
              </a:lnSpc>
              <a:buFont typeface="Arial"/>
              <a:buChar char="•"/>
            </a:pPr>
            <a:r>
              <a:rPr lang="en-US" sz="2898" u="none" strike="noStrike">
                <a:solidFill>
                  <a:srgbClr val="222222"/>
                </a:solidFill>
                <a:latin typeface="Prachason Neue Condensed"/>
                <a:ea typeface="Prachason Neue Condensed"/>
                <a:cs typeface="Prachason Neue Condensed"/>
                <a:sym typeface="Prachason Neue Condensed"/>
              </a:rPr>
              <a:t>Local school boards and adult education centres</a:t>
            </a:r>
          </a:p>
          <a:p>
            <a:pPr marL="625788" lvl="1" indent="-312894" algn="just">
              <a:lnSpc>
                <a:spcPts val="3478"/>
              </a:lnSpc>
              <a:buFont typeface="Arial"/>
              <a:buChar char="•"/>
            </a:pPr>
            <a:r>
              <a:rPr lang="en-US" sz="2898" u="none" strike="noStrike">
                <a:solidFill>
                  <a:srgbClr val="222222"/>
                </a:solidFill>
                <a:latin typeface="Prachason Neue Condensed"/>
                <a:ea typeface="Prachason Neue Condensed"/>
                <a:cs typeface="Prachason Neue Condensed"/>
                <a:sym typeface="Prachason Neue Condensed"/>
              </a:rPr>
              <a:t>Regional municipalities and MRC offices</a:t>
            </a:r>
          </a:p>
          <a:p>
            <a:pPr marL="625788" lvl="1" indent="-312894" algn="just">
              <a:lnSpc>
                <a:spcPts val="3478"/>
              </a:lnSpc>
              <a:buFont typeface="Arial"/>
              <a:buChar char="•"/>
            </a:pPr>
            <a:r>
              <a:rPr lang="en-US" sz="2898" u="none" strike="noStrike">
                <a:solidFill>
                  <a:srgbClr val="222222"/>
                </a:solidFill>
                <a:latin typeface="Prachason Neue Condensed"/>
                <a:ea typeface="Prachason Neue Condensed"/>
                <a:cs typeface="Prachason Neue Condensed"/>
                <a:sym typeface="Prachason Neue Condensed"/>
              </a:rPr>
              <a:t>Local employers across retail, service, trades, and construction sectors</a:t>
            </a:r>
          </a:p>
        </p:txBody>
      </p:sp>
      <p:sp>
        <p:nvSpPr>
          <p:cNvPr id="8" name="TextBox 8"/>
          <p:cNvSpPr txBox="1"/>
          <p:nvPr/>
        </p:nvSpPr>
        <p:spPr>
          <a:xfrm>
            <a:off x="392542" y="5961121"/>
            <a:ext cx="7541801" cy="1231106"/>
          </a:xfrm>
          <a:prstGeom prst="rect">
            <a:avLst/>
          </a:prstGeom>
        </p:spPr>
        <p:txBody>
          <a:bodyPr wrap="square" lIns="0" tIns="0" rIns="0" bIns="0" rtlCol="0" anchor="t">
            <a:spAutoFit/>
          </a:bodyPr>
          <a:lstStyle/>
          <a:p>
            <a:pPr algn="ctr">
              <a:lnSpc>
                <a:spcPts val="3203"/>
              </a:lnSpc>
            </a:pPr>
            <a:r>
              <a:rPr lang="en-US" sz="2669" dirty="0">
                <a:solidFill>
                  <a:srgbClr val="222222"/>
                </a:solidFill>
                <a:latin typeface="HK Grotesk"/>
                <a:ea typeface="HK Grotesk"/>
                <a:cs typeface="HK Grotesk"/>
                <a:sym typeface="HK Grotesk"/>
              </a:rPr>
              <a:t>This program is strengthened through coordinated partnerships across employment, education, social services, and the private sector.</a:t>
            </a:r>
          </a:p>
        </p:txBody>
      </p:sp>
      <p:sp>
        <p:nvSpPr>
          <p:cNvPr id="9" name="TextBox 9"/>
          <p:cNvSpPr txBox="1"/>
          <p:nvPr/>
        </p:nvSpPr>
        <p:spPr>
          <a:xfrm>
            <a:off x="11090682" y="2059511"/>
            <a:ext cx="5223948" cy="1381125"/>
          </a:xfrm>
          <a:prstGeom prst="rect">
            <a:avLst/>
          </a:prstGeom>
        </p:spPr>
        <p:txBody>
          <a:bodyPr lIns="0" tIns="0" rIns="0" bIns="0" rtlCol="0" anchor="t">
            <a:spAutoFit/>
          </a:bodyPr>
          <a:lstStyle/>
          <a:p>
            <a:pPr algn="ctr">
              <a:lnSpc>
                <a:spcPts val="2723"/>
              </a:lnSpc>
            </a:pPr>
            <a:r>
              <a:rPr lang="en-US" sz="2269">
                <a:solidFill>
                  <a:srgbClr val="222222"/>
                </a:solidFill>
                <a:latin typeface="HK Grotesk"/>
                <a:ea typeface="HK Grotesk"/>
                <a:cs typeface="HK Grotesk"/>
                <a:sym typeface="HK Grotesk"/>
              </a:rPr>
              <a:t>Through these partnerships, we ensure participants receive integrated supports, streamlined referrals, and direct access to real-world employment opportunities.</a:t>
            </a:r>
          </a:p>
        </p:txBody>
      </p:sp>
    </p:spTree>
  </p:cSld>
  <p:clrMapOvr>
    <a:masterClrMapping/>
  </p:clrMapOvr>
  <p:transition>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9a45427-25e8-4c52-8e61-383ac12753b2" xsi:nil="true"/>
    <lcf76f155ced4ddcb4097134ff3c332f xmlns="213ef15e-343c-4d0e-8e2c-f0458a5df55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399540DAB50E1499DE8CCBD7AD6003A" ma:contentTypeVersion="15" ma:contentTypeDescription="Create a new document." ma:contentTypeScope="" ma:versionID="89b9965e0cf9aefdc17b724196caead6">
  <xsd:schema xmlns:xsd="http://www.w3.org/2001/XMLSchema" xmlns:xs="http://www.w3.org/2001/XMLSchema" xmlns:p="http://schemas.microsoft.com/office/2006/metadata/properties" xmlns:ns2="213ef15e-343c-4d0e-8e2c-f0458a5df557" xmlns:ns3="d9a45427-25e8-4c52-8e61-383ac12753b2" targetNamespace="http://schemas.microsoft.com/office/2006/metadata/properties" ma:root="true" ma:fieldsID="fd241a6f040d72c7fb5df2662421e43d" ns2:_="" ns3:_="">
    <xsd:import namespace="213ef15e-343c-4d0e-8e2c-f0458a5df557"/>
    <xsd:import namespace="d9a45427-25e8-4c52-8e61-383ac12753b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3ef15e-343c-4d0e-8e2c-f0458a5df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8d7848c-6ec8-4736-a07d-07853caa3453"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9a45427-25e8-4c52-8e61-383ac12753b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987b32d-0289-4037-ac71-e769350bade6}" ma:internalName="TaxCatchAll" ma:showField="CatchAllData" ma:web="d9a45427-25e8-4c52-8e61-383ac12753b2">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C2CB8A-556F-403E-9F2D-96BE5A2D566A}">
  <ds:schemaRefs>
    <ds:schemaRef ds:uri="http://schemas.microsoft.com/sharepoint/v3/contenttype/forms"/>
  </ds:schemaRefs>
</ds:datastoreItem>
</file>

<file path=customXml/itemProps2.xml><?xml version="1.0" encoding="utf-8"?>
<ds:datastoreItem xmlns:ds="http://schemas.openxmlformats.org/officeDocument/2006/customXml" ds:itemID="{1C63DAB9-085A-4B7A-AD9C-68E09EF3B599}">
  <ds:schemaRefs>
    <ds:schemaRef ds:uri="http://schemas.microsoft.com/office/2006/metadata/properties"/>
    <ds:schemaRef ds:uri="http://schemas.microsoft.com/office/infopath/2007/PartnerControls"/>
    <ds:schemaRef ds:uri="d9a45427-25e8-4c52-8e61-383ac12753b2"/>
    <ds:schemaRef ds:uri="213ef15e-343c-4d0e-8e2c-f0458a5df557"/>
  </ds:schemaRefs>
</ds:datastoreItem>
</file>

<file path=customXml/itemProps3.xml><?xml version="1.0" encoding="utf-8"?>
<ds:datastoreItem xmlns:ds="http://schemas.openxmlformats.org/officeDocument/2006/customXml" ds:itemID="{9A633528-BA77-4A67-948E-881DE59BEA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3ef15e-343c-4d0e-8e2c-f0458a5df557"/>
    <ds:schemaRef ds:uri="d9a45427-25e8-4c52-8e61-383ac12753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84</TotalTime>
  <Words>1411</Words>
  <Application>Microsoft Office PowerPoint</Application>
  <PresentationFormat>Custom</PresentationFormat>
  <Paragraphs>128</Paragraphs>
  <Slides>12</Slides>
  <Notes>1</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CASA CELI TEAM Presentation</dc:title>
  <dc:creator>Vanessa W.Plusquellec</dc:creator>
  <cp:lastModifiedBy>Vanessa W.Plusquellec</cp:lastModifiedBy>
  <cp:revision>9</cp:revision>
  <dcterms:created xsi:type="dcterms:W3CDTF">2006-08-16T00:00:00Z</dcterms:created>
  <dcterms:modified xsi:type="dcterms:W3CDTF">2026-03-20T19:03:06Z</dcterms:modified>
  <dc:identifier>DAHA8CrYO9o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0x0101001399540DAB50E1499DE8CCBD7AD6003A</vt:lpwstr>
  </property>
  <property fmtid="{D5CDD505-2E9C-101B-9397-08002B2CF9AE}" pid="3" name="MediaServiceImageTags">
    <vt:lpwstr/>
  </property>
</Properties>
</file>