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6"/>
  </p:notesMasterIdLst>
  <p:sldIdLst>
    <p:sldId id="256" r:id="rId5"/>
    <p:sldId id="258" r:id="rId6"/>
    <p:sldId id="259" r:id="rId7"/>
    <p:sldId id="260" r:id="rId8"/>
    <p:sldId id="267" r:id="rId9"/>
    <p:sldId id="263" r:id="rId10"/>
    <p:sldId id="268" r:id="rId11"/>
    <p:sldId id="269" r:id="rId12"/>
    <p:sldId id="270" r:id="rId13"/>
    <p:sldId id="271" r:id="rId14"/>
    <p:sldId id="272" r:id="rId15"/>
  </p:sldIdLst>
  <p:sldSz cx="18288000" cy="10287000"/>
  <p:notesSz cx="6858000" cy="9144000"/>
  <p:embeddedFontLst>
    <p:embeddedFont>
      <p:font typeface="Helios" panose="020B0604020202020204" charset="0"/>
      <p:regular r:id="rId17"/>
    </p:embeddedFont>
    <p:embeddedFont>
      <p:font typeface="Helios Bold" panose="020B0604020202020204" charset="0"/>
      <p:regular r:id="rId18"/>
    </p:embeddedFont>
    <p:embeddedFont>
      <p:font typeface="Open Sans" panose="020B0606030504020204" pitchFamily="34" charset="0"/>
      <p:regular r:id="rId19"/>
      <p:bold r:id="rId20"/>
      <p:italic r:id="rId21"/>
      <p:boldItalic r:id="rId22"/>
    </p:embeddedFont>
    <p:embeddedFont>
      <p:font typeface="Open Sans Bold" panose="020B0806030504020204" pitchFamily="34" charset="0"/>
      <p:regular r:id="rId23"/>
      <p:bold r:id="rId24"/>
    </p:embeddedFont>
    <p:embeddedFont>
      <p:font typeface="Questrial" pitchFamily="2"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1" d="100"/>
          <a:sy n="71" d="100"/>
        </p:scale>
        <p:origin x="71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E52C46-1661-4E77-B4BE-66F0000BF792}" type="datetimeFigureOut">
              <a:rPr lang="en-CA" smtClean="0"/>
              <a:t>2026-03-20</a:t>
            </a:fld>
            <a:endParaRPr lang="en-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C5EFCD-554E-4417-BDC8-FE5B3C9094C0}" type="slidenum">
              <a:rPr lang="en-CA" smtClean="0"/>
              <a:t>‹#›</a:t>
            </a:fld>
            <a:endParaRPr lang="en-CA"/>
          </a:p>
        </p:txBody>
      </p:sp>
    </p:spTree>
    <p:extLst>
      <p:ext uri="{BB962C8B-B14F-4D97-AF65-F5344CB8AC3E}">
        <p14:creationId xmlns:p14="http://schemas.microsoft.com/office/powerpoint/2010/main" val="2452610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3DC5EFCD-554E-4417-BDC8-FE5B3C9094C0}" type="slidenum">
              <a:rPr lang="en-CA" smtClean="0"/>
              <a:t>1</a:t>
            </a:fld>
            <a:endParaRPr lang="en-CA"/>
          </a:p>
        </p:txBody>
      </p:sp>
    </p:spTree>
    <p:extLst>
      <p:ext uri="{BB962C8B-B14F-4D97-AF65-F5344CB8AC3E}">
        <p14:creationId xmlns:p14="http://schemas.microsoft.com/office/powerpoint/2010/main" val="3222779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sv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hyperlink" Target="https://destabyn.org" TargetMode="External"/><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sv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83460"/>
        </a:solidFill>
        <a:effectLst/>
      </p:bgPr>
    </p:bg>
    <p:spTree>
      <p:nvGrpSpPr>
        <p:cNvPr id="1" name=""/>
        <p:cNvGrpSpPr/>
        <p:nvPr/>
      </p:nvGrpSpPr>
      <p:grpSpPr>
        <a:xfrm>
          <a:off x="0" y="0"/>
          <a:ext cx="0" cy="0"/>
          <a:chOff x="0" y="0"/>
          <a:chExt cx="0" cy="0"/>
        </a:xfrm>
      </p:grpSpPr>
      <p:sp>
        <p:nvSpPr>
          <p:cNvPr id="2" name="Freeform 2"/>
          <p:cNvSpPr/>
          <p:nvPr/>
        </p:nvSpPr>
        <p:spPr>
          <a:xfrm>
            <a:off x="12685455" y="2479623"/>
            <a:ext cx="5602545" cy="6273907"/>
          </a:xfrm>
          <a:custGeom>
            <a:avLst/>
            <a:gdLst/>
            <a:ahLst/>
            <a:cxnLst/>
            <a:rect l="l" t="t" r="r" b="b"/>
            <a:pathLst>
              <a:path w="5602545" h="6273907">
                <a:moveTo>
                  <a:pt x="0" y="0"/>
                </a:moveTo>
                <a:lnTo>
                  <a:pt x="5602545" y="0"/>
                </a:lnTo>
                <a:lnTo>
                  <a:pt x="5602545" y="6273907"/>
                </a:lnTo>
                <a:lnTo>
                  <a:pt x="0" y="6273907"/>
                </a:lnTo>
                <a:lnTo>
                  <a:pt x="0" y="0"/>
                </a:lnTo>
                <a:close/>
              </a:path>
            </a:pathLst>
          </a:custGeom>
          <a:blipFill>
            <a:blip r:embed="rId3"/>
            <a:stretch>
              <a:fillRect l="-22673" t="-44204" r="-52125" b="-90362"/>
            </a:stretch>
          </a:blipFill>
        </p:spPr>
      </p:sp>
      <p:sp>
        <p:nvSpPr>
          <p:cNvPr id="3" name="Freeform 3"/>
          <p:cNvSpPr/>
          <p:nvPr/>
        </p:nvSpPr>
        <p:spPr>
          <a:xfrm>
            <a:off x="0" y="2479623"/>
            <a:ext cx="6529961" cy="6273907"/>
          </a:xfrm>
          <a:custGeom>
            <a:avLst/>
            <a:gdLst/>
            <a:ahLst/>
            <a:cxnLst/>
            <a:rect l="l" t="t" r="r" b="b"/>
            <a:pathLst>
              <a:path w="6529961" h="6273907">
                <a:moveTo>
                  <a:pt x="0" y="0"/>
                </a:moveTo>
                <a:lnTo>
                  <a:pt x="6529961" y="0"/>
                </a:lnTo>
                <a:lnTo>
                  <a:pt x="6529961" y="6273907"/>
                </a:lnTo>
                <a:lnTo>
                  <a:pt x="0" y="6273907"/>
                </a:lnTo>
                <a:lnTo>
                  <a:pt x="0" y="0"/>
                </a:lnTo>
                <a:close/>
              </a:path>
            </a:pathLst>
          </a:custGeom>
          <a:blipFill>
            <a:blip r:embed="rId4"/>
            <a:stretch>
              <a:fillRect l="-65762" r="-80579" b="-70619"/>
            </a:stretch>
          </a:blipFill>
        </p:spPr>
      </p:sp>
      <p:sp>
        <p:nvSpPr>
          <p:cNvPr id="4" name="Freeform 4"/>
          <p:cNvSpPr/>
          <p:nvPr/>
        </p:nvSpPr>
        <p:spPr>
          <a:xfrm>
            <a:off x="6436331" y="2479623"/>
            <a:ext cx="6249125" cy="6273907"/>
          </a:xfrm>
          <a:custGeom>
            <a:avLst/>
            <a:gdLst/>
            <a:ahLst/>
            <a:cxnLst/>
            <a:rect l="l" t="t" r="r" b="b"/>
            <a:pathLst>
              <a:path w="6249125" h="6273907">
                <a:moveTo>
                  <a:pt x="0" y="0"/>
                </a:moveTo>
                <a:lnTo>
                  <a:pt x="6249124" y="0"/>
                </a:lnTo>
                <a:lnTo>
                  <a:pt x="6249124" y="6273907"/>
                </a:lnTo>
                <a:lnTo>
                  <a:pt x="0" y="6273907"/>
                </a:lnTo>
                <a:lnTo>
                  <a:pt x="0" y="0"/>
                </a:lnTo>
                <a:close/>
              </a:path>
            </a:pathLst>
          </a:custGeom>
          <a:blipFill>
            <a:blip r:embed="rId5"/>
            <a:stretch>
              <a:fillRect l="-17770" t="-18643" r="-84252" b="-82581"/>
            </a:stretch>
          </a:blipFill>
        </p:spPr>
      </p:sp>
      <p:sp>
        <p:nvSpPr>
          <p:cNvPr id="5" name="Freeform 5"/>
          <p:cNvSpPr/>
          <p:nvPr/>
        </p:nvSpPr>
        <p:spPr>
          <a:xfrm>
            <a:off x="6293456" y="366078"/>
            <a:ext cx="6249125" cy="1805377"/>
          </a:xfrm>
          <a:custGeom>
            <a:avLst/>
            <a:gdLst/>
            <a:ahLst/>
            <a:cxnLst/>
            <a:rect l="l" t="t" r="r" b="b"/>
            <a:pathLst>
              <a:path w="6249125" h="1805377">
                <a:moveTo>
                  <a:pt x="0" y="0"/>
                </a:moveTo>
                <a:lnTo>
                  <a:pt x="6249124" y="0"/>
                </a:lnTo>
                <a:lnTo>
                  <a:pt x="6249124" y="1805376"/>
                </a:lnTo>
                <a:lnTo>
                  <a:pt x="0" y="1805376"/>
                </a:lnTo>
                <a:lnTo>
                  <a:pt x="0" y="0"/>
                </a:lnTo>
                <a:close/>
              </a:path>
            </a:pathLst>
          </a:custGeom>
          <a:blipFill>
            <a:blip r:embed="rId6"/>
            <a:stretch>
              <a:fillRect/>
            </a:stretch>
          </a:blipFill>
        </p:spPr>
      </p:sp>
      <p:sp>
        <p:nvSpPr>
          <p:cNvPr id="6" name="TextBox 6"/>
          <p:cNvSpPr txBox="1"/>
          <p:nvPr/>
        </p:nvSpPr>
        <p:spPr>
          <a:xfrm>
            <a:off x="2979716" y="9182100"/>
            <a:ext cx="12876603" cy="470193"/>
          </a:xfrm>
          <a:prstGeom prst="rect">
            <a:avLst/>
          </a:prstGeom>
        </p:spPr>
        <p:txBody>
          <a:bodyPr lIns="0" tIns="0" rIns="0" bIns="0" rtlCol="0" anchor="t">
            <a:spAutoFit/>
          </a:bodyPr>
          <a:lstStyle/>
          <a:p>
            <a:pPr algn="ctr">
              <a:lnSpc>
                <a:spcPts val="3957"/>
              </a:lnSpc>
            </a:pPr>
            <a:r>
              <a:rPr lang="en-US" sz="2826" b="1" spc="452" dirty="0">
                <a:solidFill>
                  <a:srgbClr val="F4F4F4"/>
                </a:solidFill>
                <a:latin typeface="Helios Bold"/>
              </a:rPr>
              <a:t>CELI Forum: DESTA Success Story</a:t>
            </a:r>
            <a:endParaRPr lang="en-US" sz="2826" b="1" spc="452" dirty="0">
              <a:solidFill>
                <a:srgbClr val="F4F4F4"/>
              </a:solidFill>
              <a:latin typeface="Helios Bold"/>
              <a:ea typeface="Helios Bold"/>
              <a:cs typeface="Helios Bold"/>
              <a:sym typeface="Helios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4F4"/>
        </a:solidFill>
        <a:effectLst/>
      </p:bgPr>
    </p:bg>
    <p:spTree>
      <p:nvGrpSpPr>
        <p:cNvPr id="1" name=""/>
        <p:cNvGrpSpPr/>
        <p:nvPr/>
      </p:nvGrpSpPr>
      <p:grpSpPr>
        <a:xfrm>
          <a:off x="0" y="0"/>
          <a:ext cx="0" cy="0"/>
          <a:chOff x="0" y="0"/>
          <a:chExt cx="0" cy="0"/>
        </a:xfrm>
      </p:grpSpPr>
      <p:grpSp>
        <p:nvGrpSpPr>
          <p:cNvPr id="2" name="Group 2"/>
          <p:cNvGrpSpPr/>
          <p:nvPr/>
        </p:nvGrpSpPr>
        <p:grpSpPr>
          <a:xfrm>
            <a:off x="9144000" y="827416"/>
            <a:ext cx="9856393" cy="9856393"/>
            <a:chOff x="0" y="0"/>
            <a:chExt cx="13141858" cy="13141858"/>
          </a:xfrm>
        </p:grpSpPr>
        <p:sp>
          <p:nvSpPr>
            <p:cNvPr id="3" name="Freeform 3"/>
            <p:cNvSpPr/>
            <p:nvPr/>
          </p:nvSpPr>
          <p:spPr>
            <a:xfrm rot="-1200957">
              <a:off x="1444916" y="1444916"/>
              <a:ext cx="10252025" cy="10252025"/>
            </a:xfrm>
            <a:custGeom>
              <a:avLst/>
              <a:gdLst/>
              <a:ahLst/>
              <a:cxnLst/>
              <a:rect l="l" t="t" r="r" b="b"/>
              <a:pathLst>
                <a:path w="10252025" h="10252025">
                  <a:moveTo>
                    <a:pt x="0" y="0"/>
                  </a:moveTo>
                  <a:lnTo>
                    <a:pt x="10252025" y="0"/>
                  </a:lnTo>
                  <a:lnTo>
                    <a:pt x="10252025" y="10252025"/>
                  </a:lnTo>
                  <a:lnTo>
                    <a:pt x="0" y="10252025"/>
                  </a:lnTo>
                  <a:lnTo>
                    <a:pt x="0" y="0"/>
                  </a:lnTo>
                  <a:close/>
                </a:path>
              </a:pathLst>
            </a:custGeom>
            <a:blipFill>
              <a:blip>
                <a:alphaModFix amt="31000"/>
                <a:extLst>
                  <a:ext uri="{96DAC541-7B7A-43D3-8B79-37D633B846F1}">
                    <asvg:svgBlip xmlns:asvg="http://schemas.microsoft.com/office/drawing/2016/SVG/main" r:embed="rId2"/>
                  </a:ext>
                </a:extLst>
              </a:blip>
              <a:stretch>
                <a:fillRect/>
              </a:stretch>
            </a:blipFill>
          </p:spPr>
        </p:sp>
        <p:sp>
          <p:nvSpPr>
            <p:cNvPr id="4" name="Freeform 4"/>
            <p:cNvSpPr/>
            <p:nvPr/>
          </p:nvSpPr>
          <p:spPr>
            <a:xfrm>
              <a:off x="1311122" y="1311122"/>
              <a:ext cx="10252025" cy="10252025"/>
            </a:xfrm>
            <a:custGeom>
              <a:avLst/>
              <a:gdLst/>
              <a:ahLst/>
              <a:cxnLst/>
              <a:rect l="l" t="t" r="r" b="b"/>
              <a:pathLst>
                <a:path w="10252025" h="10252025">
                  <a:moveTo>
                    <a:pt x="0" y="0"/>
                  </a:moveTo>
                  <a:lnTo>
                    <a:pt x="10252025" y="0"/>
                  </a:lnTo>
                  <a:lnTo>
                    <a:pt x="10252025" y="10252025"/>
                  </a:lnTo>
                  <a:lnTo>
                    <a:pt x="0" y="10252025"/>
                  </a:lnTo>
                  <a:lnTo>
                    <a:pt x="0" y="0"/>
                  </a:lnTo>
                  <a:close/>
                </a:path>
              </a:pathLst>
            </a:custGeom>
            <a:blipFill>
              <a:blip>
                <a:extLst>
                  <a:ext uri="{96DAC541-7B7A-43D3-8B79-37D633B846F1}">
                    <asvg:svgBlip xmlns:asvg="http://schemas.microsoft.com/office/drawing/2016/SVG/main" r:embed="rId2"/>
                  </a:ext>
                </a:extLst>
              </a:blip>
              <a:stretch>
                <a:fillRect/>
              </a:stretch>
            </a:blipFill>
          </p:spPr>
        </p:sp>
      </p:grpSp>
      <p:grpSp>
        <p:nvGrpSpPr>
          <p:cNvPr id="5" name="Group 5"/>
          <p:cNvGrpSpPr>
            <a:grpSpLocks noChangeAspect="1"/>
          </p:cNvGrpSpPr>
          <p:nvPr/>
        </p:nvGrpSpPr>
        <p:grpSpPr>
          <a:xfrm>
            <a:off x="10897673" y="2578539"/>
            <a:ext cx="6148356" cy="6354148"/>
            <a:chOff x="0" y="0"/>
            <a:chExt cx="6362700" cy="6575666"/>
          </a:xfrm>
        </p:grpSpPr>
        <p:sp>
          <p:nvSpPr>
            <p:cNvPr id="6" name="Freeform 6"/>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t="-21219"/>
              </a:stretch>
            </a:blipFill>
          </p:spPr>
        </p:sp>
      </p:grpSp>
      <p:grpSp>
        <p:nvGrpSpPr>
          <p:cNvPr id="7" name="Group 7"/>
          <p:cNvGrpSpPr/>
          <p:nvPr/>
        </p:nvGrpSpPr>
        <p:grpSpPr>
          <a:xfrm>
            <a:off x="462316" y="635608"/>
            <a:ext cx="8060792" cy="3864610"/>
            <a:chOff x="0" y="0"/>
            <a:chExt cx="10747722" cy="5152813"/>
          </a:xfrm>
        </p:grpSpPr>
        <p:sp>
          <p:nvSpPr>
            <p:cNvPr id="8" name="TextBox 8"/>
            <p:cNvSpPr txBox="1"/>
            <p:nvPr/>
          </p:nvSpPr>
          <p:spPr>
            <a:xfrm>
              <a:off x="0" y="-76200"/>
              <a:ext cx="10747722" cy="3056467"/>
            </a:xfrm>
            <a:prstGeom prst="rect">
              <a:avLst/>
            </a:prstGeom>
          </p:spPr>
          <p:txBody>
            <a:bodyPr lIns="0" tIns="0" rIns="0" bIns="0" rtlCol="0" anchor="t">
              <a:spAutoFit/>
            </a:bodyPr>
            <a:lstStyle/>
            <a:p>
              <a:pPr algn="l">
                <a:lnSpc>
                  <a:spcPts val="9099"/>
                </a:lnSpc>
              </a:pPr>
              <a:r>
                <a:rPr lang="en-US" sz="6999" b="1">
                  <a:solidFill>
                    <a:srgbClr val="083460"/>
                  </a:solidFill>
                  <a:latin typeface="Helios Bold"/>
                  <a:ea typeface="Helios Bold"/>
                  <a:cs typeface="Helios Bold"/>
                  <a:sym typeface="Helios Bold"/>
                </a:rPr>
                <a:t>Lasting Impact on DESTA Culture </a:t>
              </a:r>
            </a:p>
          </p:txBody>
        </p:sp>
        <p:sp>
          <p:nvSpPr>
            <p:cNvPr id="9" name="TextBox 9"/>
            <p:cNvSpPr txBox="1"/>
            <p:nvPr/>
          </p:nvSpPr>
          <p:spPr>
            <a:xfrm>
              <a:off x="0" y="4445211"/>
              <a:ext cx="8770288" cy="707602"/>
            </a:xfrm>
            <a:prstGeom prst="rect">
              <a:avLst/>
            </a:prstGeom>
          </p:spPr>
          <p:txBody>
            <a:bodyPr lIns="0" tIns="0" rIns="0" bIns="0" rtlCol="0" anchor="t">
              <a:spAutoFit/>
            </a:bodyPr>
            <a:lstStyle/>
            <a:p>
              <a:pPr algn="l">
                <a:lnSpc>
                  <a:spcPts val="4479"/>
                </a:lnSpc>
              </a:pPr>
              <a:endParaRPr/>
            </a:p>
          </p:txBody>
        </p:sp>
      </p:grpSp>
      <p:sp>
        <p:nvSpPr>
          <p:cNvPr id="10" name="TextBox 10"/>
          <p:cNvSpPr txBox="1"/>
          <p:nvPr/>
        </p:nvSpPr>
        <p:spPr>
          <a:xfrm>
            <a:off x="462316" y="2106011"/>
            <a:ext cx="9692399" cy="6401966"/>
          </a:xfrm>
          <a:prstGeom prst="rect">
            <a:avLst/>
          </a:prstGeom>
        </p:spPr>
        <p:txBody>
          <a:bodyPr lIns="0" tIns="0" rIns="0" bIns="0" rtlCol="0" anchor="t">
            <a:spAutoFit/>
          </a:bodyPr>
          <a:lstStyle/>
          <a:p>
            <a:pPr algn="l">
              <a:lnSpc>
                <a:spcPts val="4818"/>
              </a:lnSpc>
            </a:pPr>
            <a:endParaRPr dirty="0"/>
          </a:p>
          <a:p>
            <a:pPr algn="l">
              <a:lnSpc>
                <a:spcPts val="3076"/>
              </a:lnSpc>
            </a:pPr>
            <a:endParaRPr dirty="0"/>
          </a:p>
          <a:p>
            <a:pPr algn="l">
              <a:lnSpc>
                <a:spcPts val="3076"/>
              </a:lnSpc>
              <a:spcBef>
                <a:spcPct val="0"/>
              </a:spcBef>
            </a:pPr>
            <a:r>
              <a:rPr lang="en-US" sz="2197" dirty="0">
                <a:solidFill>
                  <a:srgbClr val="083460"/>
                </a:solidFill>
                <a:latin typeface="Helios"/>
                <a:ea typeface="Helios"/>
                <a:cs typeface="Helios"/>
                <a:sym typeface="Helios"/>
              </a:rPr>
              <a:t>Our Culture Incubator expansion was motivated by the response to these workshops, taking the scope from the food industry to the arts and media world as we celebrate 5 years in operation and prepare for the 7th cohort. </a:t>
            </a:r>
          </a:p>
          <a:p>
            <a:pPr algn="l">
              <a:lnSpc>
                <a:spcPts val="3076"/>
              </a:lnSpc>
              <a:spcBef>
                <a:spcPct val="0"/>
              </a:spcBef>
            </a:pPr>
            <a:endParaRPr lang="en-US" sz="2197" dirty="0">
              <a:solidFill>
                <a:srgbClr val="083460"/>
              </a:solidFill>
              <a:latin typeface="Helios"/>
              <a:ea typeface="Helios"/>
              <a:cs typeface="Helios"/>
              <a:sym typeface="Helios"/>
            </a:endParaRPr>
          </a:p>
          <a:p>
            <a:pPr algn="l">
              <a:lnSpc>
                <a:spcPts val="3076"/>
              </a:lnSpc>
              <a:spcBef>
                <a:spcPct val="0"/>
              </a:spcBef>
            </a:pPr>
            <a:r>
              <a:rPr lang="en-US" sz="2197" b="1" dirty="0">
                <a:solidFill>
                  <a:srgbClr val="083460"/>
                </a:solidFill>
                <a:latin typeface="Helios Bold"/>
                <a:ea typeface="Helios Bold"/>
                <a:cs typeface="Helios Bold"/>
                <a:sym typeface="Helios Bold"/>
              </a:rPr>
              <a:t>Building</a:t>
            </a:r>
            <a:r>
              <a:rPr lang="en-US" sz="2197" dirty="0">
                <a:solidFill>
                  <a:srgbClr val="083460"/>
                </a:solidFill>
                <a:latin typeface="Helios"/>
                <a:ea typeface="Helios"/>
                <a:cs typeface="Helios"/>
                <a:sym typeface="Helios"/>
              </a:rPr>
              <a:t> a rich future through supporting young entrepreneurs in cultural production sectors.  </a:t>
            </a:r>
          </a:p>
          <a:p>
            <a:pPr algn="l">
              <a:lnSpc>
                <a:spcPts val="3076"/>
              </a:lnSpc>
              <a:spcBef>
                <a:spcPct val="0"/>
              </a:spcBef>
            </a:pPr>
            <a:endParaRPr lang="en-US" sz="2197" dirty="0">
              <a:solidFill>
                <a:srgbClr val="083460"/>
              </a:solidFill>
              <a:latin typeface="Helios"/>
              <a:ea typeface="Helios"/>
              <a:cs typeface="Helios"/>
              <a:sym typeface="Helios"/>
            </a:endParaRPr>
          </a:p>
          <a:p>
            <a:pPr algn="l">
              <a:lnSpc>
                <a:spcPts val="3076"/>
              </a:lnSpc>
              <a:spcBef>
                <a:spcPct val="0"/>
              </a:spcBef>
            </a:pPr>
            <a:r>
              <a:rPr lang="en-US" sz="2197" b="1" dirty="0">
                <a:solidFill>
                  <a:srgbClr val="083460"/>
                </a:solidFill>
                <a:latin typeface="Helios Bold"/>
                <a:ea typeface="Helios Bold"/>
                <a:cs typeface="Helios Bold"/>
                <a:sym typeface="Helios Bold"/>
              </a:rPr>
              <a:t>Weaving</a:t>
            </a:r>
            <a:r>
              <a:rPr lang="en-US" sz="2197" dirty="0">
                <a:solidFill>
                  <a:srgbClr val="083460"/>
                </a:solidFill>
                <a:latin typeface="Helios"/>
                <a:ea typeface="Helios"/>
                <a:cs typeface="Helios"/>
                <a:sym typeface="Helios"/>
              </a:rPr>
              <a:t> together business development, mentoring with active industry professionals, subsidized professional services, paid production contracts, and access to commercial facilities and specialized tools.</a:t>
            </a:r>
          </a:p>
          <a:p>
            <a:pPr algn="l">
              <a:lnSpc>
                <a:spcPts val="3076"/>
              </a:lnSpc>
              <a:spcBef>
                <a:spcPct val="0"/>
              </a:spcBef>
            </a:pPr>
            <a:endParaRPr lang="en-US" sz="2197" dirty="0">
              <a:solidFill>
                <a:srgbClr val="083460"/>
              </a:solidFill>
              <a:latin typeface="Helios"/>
              <a:ea typeface="Helios"/>
              <a:cs typeface="Helios"/>
              <a:sym typeface="Helios"/>
            </a:endParaRPr>
          </a:p>
          <a:p>
            <a:pPr algn="l">
              <a:lnSpc>
                <a:spcPts val="3076"/>
              </a:lnSpc>
              <a:spcBef>
                <a:spcPct val="0"/>
              </a:spcBef>
            </a:pPr>
            <a:r>
              <a:rPr lang="en-US" sz="2197" b="1" dirty="0">
                <a:solidFill>
                  <a:srgbClr val="083460"/>
                </a:solidFill>
                <a:latin typeface="Helios Bold"/>
                <a:ea typeface="Helios Bold"/>
                <a:cs typeface="Helios Bold"/>
                <a:sym typeface="Helios Bold"/>
              </a:rPr>
              <a:t>Guiding </a:t>
            </a:r>
            <a:r>
              <a:rPr lang="en-US" sz="2197" dirty="0">
                <a:solidFill>
                  <a:srgbClr val="083460"/>
                </a:solidFill>
                <a:latin typeface="Helios"/>
                <a:ea typeface="Helios"/>
                <a:cs typeface="Helios"/>
                <a:sym typeface="Helios"/>
              </a:rPr>
              <a:t>the community to resources through ONYX Lab cultural programming, produced by current and alumni members, breaking barriers to access and prioritizing open knowledge sharing with the public.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4F4"/>
        </a:solidFill>
        <a:effectLst/>
      </p:bgPr>
    </p:bg>
    <p:spTree>
      <p:nvGrpSpPr>
        <p:cNvPr id="1" name=""/>
        <p:cNvGrpSpPr/>
        <p:nvPr/>
      </p:nvGrpSpPr>
      <p:grpSpPr>
        <a:xfrm>
          <a:off x="0" y="0"/>
          <a:ext cx="0" cy="0"/>
          <a:chOff x="0" y="0"/>
          <a:chExt cx="0" cy="0"/>
        </a:xfrm>
      </p:grpSpPr>
      <p:sp>
        <p:nvSpPr>
          <p:cNvPr id="2" name="Freeform 2"/>
          <p:cNvSpPr/>
          <p:nvPr/>
        </p:nvSpPr>
        <p:spPr>
          <a:xfrm>
            <a:off x="-317531" y="-5700425"/>
            <a:ext cx="19444559" cy="7686639"/>
          </a:xfrm>
          <a:custGeom>
            <a:avLst/>
            <a:gdLst/>
            <a:ahLst/>
            <a:cxnLst/>
            <a:rect l="l" t="t" r="r" b="b"/>
            <a:pathLst>
              <a:path w="19444559" h="7686639">
                <a:moveTo>
                  <a:pt x="0" y="0"/>
                </a:moveTo>
                <a:lnTo>
                  <a:pt x="19444560" y="0"/>
                </a:lnTo>
                <a:lnTo>
                  <a:pt x="19444560" y="7686639"/>
                </a:lnTo>
                <a:lnTo>
                  <a:pt x="0" y="7686639"/>
                </a:lnTo>
                <a:lnTo>
                  <a:pt x="0" y="0"/>
                </a:lnTo>
                <a:close/>
              </a:path>
            </a:pathLst>
          </a:custGeom>
          <a:blipFill>
            <a:blip>
              <a:extLst>
                <a:ext uri="{96DAC541-7B7A-43D3-8B79-37D633B846F1}">
                  <asvg:svgBlip xmlns:asvg="http://schemas.microsoft.com/office/drawing/2016/SVG/main" r:embed="rId2"/>
                </a:ext>
              </a:extLst>
            </a:blip>
            <a:stretch>
              <a:fillRect t="-42120"/>
            </a:stretch>
          </a:blipFill>
        </p:spPr>
      </p:sp>
      <p:sp>
        <p:nvSpPr>
          <p:cNvPr id="3" name="Freeform 3"/>
          <p:cNvSpPr/>
          <p:nvPr/>
        </p:nvSpPr>
        <p:spPr>
          <a:xfrm>
            <a:off x="14931952" y="7914079"/>
            <a:ext cx="5505476" cy="5505476"/>
          </a:xfrm>
          <a:custGeom>
            <a:avLst/>
            <a:gdLst/>
            <a:ahLst/>
            <a:cxnLst/>
            <a:rect l="l" t="t" r="r" b="b"/>
            <a:pathLst>
              <a:path w="5505476" h="5505476">
                <a:moveTo>
                  <a:pt x="0" y="0"/>
                </a:moveTo>
                <a:lnTo>
                  <a:pt x="5505477" y="0"/>
                </a:lnTo>
                <a:lnTo>
                  <a:pt x="5505477" y="5505476"/>
                </a:lnTo>
                <a:lnTo>
                  <a:pt x="0" y="5505476"/>
                </a:lnTo>
                <a:lnTo>
                  <a:pt x="0" y="0"/>
                </a:lnTo>
                <a:close/>
              </a:path>
            </a:pathLst>
          </a:custGeom>
          <a:blipFill>
            <a:blip>
              <a:alphaModFix amt="36000"/>
              <a:extLst>
                <a:ext uri="{96DAC541-7B7A-43D3-8B79-37D633B846F1}">
                  <asvg:svgBlip xmlns:asvg="http://schemas.microsoft.com/office/drawing/2016/SVG/main" r:embed="rId3"/>
                </a:ext>
              </a:extLst>
            </a:blip>
            <a:stretch>
              <a:fillRect/>
            </a:stretch>
          </a:blipFill>
        </p:spPr>
      </p:sp>
      <p:sp>
        <p:nvSpPr>
          <p:cNvPr id="4" name="Freeform 4"/>
          <p:cNvSpPr/>
          <p:nvPr/>
        </p:nvSpPr>
        <p:spPr>
          <a:xfrm>
            <a:off x="8408617" y="2688442"/>
            <a:ext cx="8115300" cy="6580688"/>
          </a:xfrm>
          <a:custGeom>
            <a:avLst/>
            <a:gdLst/>
            <a:ahLst/>
            <a:cxnLst/>
            <a:rect l="l" t="t" r="r" b="b"/>
            <a:pathLst>
              <a:path w="8115300" h="6580688">
                <a:moveTo>
                  <a:pt x="0" y="0"/>
                </a:moveTo>
                <a:lnTo>
                  <a:pt x="8115300" y="0"/>
                </a:lnTo>
                <a:lnTo>
                  <a:pt x="8115300" y="6580687"/>
                </a:lnTo>
                <a:lnTo>
                  <a:pt x="0" y="6580687"/>
                </a:lnTo>
                <a:lnTo>
                  <a:pt x="0" y="0"/>
                </a:lnTo>
                <a:close/>
              </a:path>
            </a:pathLst>
          </a:custGeom>
          <a:blipFill>
            <a:blip r:embed="rId4"/>
            <a:stretch>
              <a:fillRect t="-11659" b="-11659"/>
            </a:stretch>
          </a:blipFill>
        </p:spPr>
      </p:sp>
      <p:sp>
        <p:nvSpPr>
          <p:cNvPr id="5" name="TextBox 5"/>
          <p:cNvSpPr txBox="1"/>
          <p:nvPr/>
        </p:nvSpPr>
        <p:spPr>
          <a:xfrm>
            <a:off x="4639504" y="415925"/>
            <a:ext cx="9008992" cy="1149350"/>
          </a:xfrm>
          <a:prstGeom prst="rect">
            <a:avLst/>
          </a:prstGeom>
        </p:spPr>
        <p:txBody>
          <a:bodyPr lIns="0" tIns="0" rIns="0" bIns="0" rtlCol="0" anchor="t">
            <a:spAutoFit/>
          </a:bodyPr>
          <a:lstStyle/>
          <a:p>
            <a:pPr algn="ctr">
              <a:lnSpc>
                <a:spcPts val="9099"/>
              </a:lnSpc>
            </a:pPr>
            <a:r>
              <a:rPr lang="en-US" sz="6999" b="1">
                <a:solidFill>
                  <a:srgbClr val="FFFFFF"/>
                </a:solidFill>
                <a:latin typeface="Helios Bold"/>
                <a:ea typeface="Helios Bold"/>
                <a:cs typeface="Helios Bold"/>
                <a:sym typeface="Helios Bold"/>
              </a:rPr>
              <a:t>Let’s Connect</a:t>
            </a:r>
          </a:p>
        </p:txBody>
      </p:sp>
      <p:sp>
        <p:nvSpPr>
          <p:cNvPr id="7" name="Freeform 7"/>
          <p:cNvSpPr/>
          <p:nvPr/>
        </p:nvSpPr>
        <p:spPr>
          <a:xfrm>
            <a:off x="4257945" y="4735101"/>
            <a:ext cx="743573" cy="759324"/>
          </a:xfrm>
          <a:custGeom>
            <a:avLst/>
            <a:gdLst/>
            <a:ahLst/>
            <a:cxnLst/>
            <a:rect l="l" t="t" r="r" b="b"/>
            <a:pathLst>
              <a:path w="743573" h="759324">
                <a:moveTo>
                  <a:pt x="0" y="0"/>
                </a:moveTo>
                <a:lnTo>
                  <a:pt x="743573" y="0"/>
                </a:lnTo>
                <a:lnTo>
                  <a:pt x="743573" y="759324"/>
                </a:lnTo>
                <a:lnTo>
                  <a:pt x="0" y="759324"/>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8" name="Freeform 8"/>
          <p:cNvSpPr/>
          <p:nvPr/>
        </p:nvSpPr>
        <p:spPr>
          <a:xfrm>
            <a:off x="4343607" y="6626842"/>
            <a:ext cx="572247" cy="572247"/>
          </a:xfrm>
          <a:custGeom>
            <a:avLst/>
            <a:gdLst/>
            <a:ahLst/>
            <a:cxnLst/>
            <a:rect l="l" t="t" r="r" b="b"/>
            <a:pathLst>
              <a:path w="572247" h="572247">
                <a:moveTo>
                  <a:pt x="0" y="0"/>
                </a:moveTo>
                <a:lnTo>
                  <a:pt x="572246" y="0"/>
                </a:lnTo>
                <a:lnTo>
                  <a:pt x="572246" y="572246"/>
                </a:lnTo>
                <a:lnTo>
                  <a:pt x="0" y="572246"/>
                </a:lnTo>
                <a:lnTo>
                  <a:pt x="0" y="0"/>
                </a:lnTo>
                <a:close/>
              </a:path>
            </a:pathLst>
          </a:custGeom>
          <a:blipFill>
            <a:blip>
              <a:extLst>
                <a:ext uri="{96DAC541-7B7A-43D3-8B79-37D633B846F1}">
                  <asvg:svgBlip xmlns:asvg="http://schemas.microsoft.com/office/drawing/2016/SVG/main" r:embed="rId6"/>
                </a:ext>
              </a:extLst>
            </a:blip>
            <a:stretch>
              <a:fillRect/>
            </a:stretch>
          </a:blipFill>
        </p:spPr>
      </p:sp>
      <p:sp>
        <p:nvSpPr>
          <p:cNvPr id="9" name="Freeform 9"/>
          <p:cNvSpPr/>
          <p:nvPr/>
        </p:nvSpPr>
        <p:spPr>
          <a:xfrm>
            <a:off x="4247628" y="2971136"/>
            <a:ext cx="764208" cy="490048"/>
          </a:xfrm>
          <a:custGeom>
            <a:avLst/>
            <a:gdLst/>
            <a:ahLst/>
            <a:cxnLst/>
            <a:rect l="l" t="t" r="r" b="b"/>
            <a:pathLst>
              <a:path w="764208" h="490048">
                <a:moveTo>
                  <a:pt x="0" y="0"/>
                </a:moveTo>
                <a:lnTo>
                  <a:pt x="764208" y="0"/>
                </a:lnTo>
                <a:lnTo>
                  <a:pt x="764208" y="490048"/>
                </a:lnTo>
                <a:lnTo>
                  <a:pt x="0" y="490048"/>
                </a:lnTo>
                <a:lnTo>
                  <a:pt x="0" y="0"/>
                </a:lnTo>
                <a:close/>
              </a:path>
            </a:pathLst>
          </a:custGeom>
          <a:blipFill>
            <a:blip>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2058241" y="5703948"/>
            <a:ext cx="5390227" cy="422368"/>
          </a:xfrm>
          <a:prstGeom prst="rect">
            <a:avLst/>
          </a:prstGeom>
        </p:spPr>
        <p:txBody>
          <a:bodyPr lIns="0" tIns="0" rIns="0" bIns="0" rtlCol="0" anchor="t">
            <a:spAutoFit/>
          </a:bodyPr>
          <a:lstStyle/>
          <a:p>
            <a:pPr algn="ctr">
              <a:lnSpc>
                <a:spcPts val="3494"/>
              </a:lnSpc>
            </a:pPr>
            <a:r>
              <a:rPr lang="en-US" sz="2496" u="sng" dirty="0">
                <a:solidFill>
                  <a:srgbClr val="083460"/>
                </a:solidFill>
                <a:latin typeface="Questrial"/>
                <a:ea typeface="Questrial"/>
                <a:cs typeface="Questrial"/>
                <a:sym typeface="Questrial"/>
                <a:hlinkClick r:id="rId8" tooltip="https://destabyn.org"/>
              </a:rPr>
              <a:t>www.destabyn.org</a:t>
            </a:r>
          </a:p>
        </p:txBody>
      </p:sp>
      <p:sp>
        <p:nvSpPr>
          <p:cNvPr id="11" name="TextBox 11"/>
          <p:cNvSpPr txBox="1"/>
          <p:nvPr/>
        </p:nvSpPr>
        <p:spPr>
          <a:xfrm>
            <a:off x="3191420" y="7636316"/>
            <a:ext cx="3158082" cy="466248"/>
          </a:xfrm>
          <a:prstGeom prst="rect">
            <a:avLst/>
          </a:prstGeom>
        </p:spPr>
        <p:txBody>
          <a:bodyPr lIns="0" tIns="0" rIns="0" bIns="0" rtlCol="0" anchor="t">
            <a:spAutoFit/>
          </a:bodyPr>
          <a:lstStyle/>
          <a:p>
            <a:pPr algn="ctr">
              <a:lnSpc>
                <a:spcPts val="3732"/>
              </a:lnSpc>
            </a:pPr>
            <a:r>
              <a:rPr lang="en-US" sz="2665" dirty="0">
                <a:solidFill>
                  <a:srgbClr val="083460"/>
                </a:solidFill>
                <a:latin typeface="Questrial"/>
                <a:ea typeface="Questrial"/>
                <a:cs typeface="Questrial"/>
                <a:sym typeface="Questrial"/>
              </a:rPr>
              <a:t>(514) 664-5042</a:t>
            </a:r>
          </a:p>
        </p:txBody>
      </p:sp>
      <p:sp>
        <p:nvSpPr>
          <p:cNvPr id="13" name="TextBox 13"/>
          <p:cNvSpPr txBox="1"/>
          <p:nvPr/>
        </p:nvSpPr>
        <p:spPr>
          <a:xfrm>
            <a:off x="2076170" y="3716756"/>
            <a:ext cx="5126668" cy="456890"/>
          </a:xfrm>
          <a:prstGeom prst="rect">
            <a:avLst/>
          </a:prstGeom>
        </p:spPr>
        <p:txBody>
          <a:bodyPr lIns="0" tIns="0" rIns="0" bIns="0" rtlCol="0" anchor="t">
            <a:spAutoFit/>
          </a:bodyPr>
          <a:lstStyle/>
          <a:p>
            <a:pPr algn="ctr">
              <a:lnSpc>
                <a:spcPts val="3732"/>
              </a:lnSpc>
            </a:pPr>
            <a:r>
              <a:rPr lang="en-US" sz="2665" dirty="0">
                <a:solidFill>
                  <a:srgbClr val="083460"/>
                </a:solidFill>
                <a:latin typeface="Questrial"/>
                <a:ea typeface="Questrial"/>
                <a:cs typeface="Questrial"/>
                <a:sym typeface="Questrial"/>
              </a:rPr>
              <a:t>Hello@destabyn.org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83460"/>
        </a:solidFill>
        <a:effectLst/>
      </p:bgPr>
    </p:bg>
    <p:spTree>
      <p:nvGrpSpPr>
        <p:cNvPr id="1" name=""/>
        <p:cNvGrpSpPr/>
        <p:nvPr/>
      </p:nvGrpSpPr>
      <p:grpSpPr>
        <a:xfrm>
          <a:off x="0" y="0"/>
          <a:ext cx="0" cy="0"/>
          <a:chOff x="0" y="0"/>
          <a:chExt cx="0" cy="0"/>
        </a:xfrm>
      </p:grpSpPr>
      <p:sp>
        <p:nvSpPr>
          <p:cNvPr id="2" name="TextBox 2"/>
          <p:cNvSpPr txBox="1"/>
          <p:nvPr/>
        </p:nvSpPr>
        <p:spPr>
          <a:xfrm>
            <a:off x="1680112" y="4367846"/>
            <a:ext cx="16843140" cy="1354009"/>
          </a:xfrm>
          <a:prstGeom prst="rect">
            <a:avLst/>
          </a:prstGeom>
        </p:spPr>
        <p:txBody>
          <a:bodyPr lIns="0" tIns="0" rIns="0" bIns="0" rtlCol="0" anchor="t">
            <a:spAutoFit/>
          </a:bodyPr>
          <a:lstStyle/>
          <a:p>
            <a:pPr algn="l">
              <a:lnSpc>
                <a:spcPts val="10575"/>
              </a:lnSpc>
            </a:pPr>
            <a:r>
              <a:rPr lang="en-US" sz="8135" b="1">
                <a:solidFill>
                  <a:srgbClr val="F4F4F4"/>
                </a:solidFill>
                <a:latin typeface="Helios Bold"/>
                <a:ea typeface="Helios Bold"/>
                <a:cs typeface="Helios Bold"/>
                <a:sym typeface="Helios Bold"/>
              </a:rPr>
              <a:t>Charline Florestal</a:t>
            </a:r>
          </a:p>
        </p:txBody>
      </p:sp>
      <p:sp>
        <p:nvSpPr>
          <p:cNvPr id="3" name="TextBox 3"/>
          <p:cNvSpPr txBox="1"/>
          <p:nvPr/>
        </p:nvSpPr>
        <p:spPr>
          <a:xfrm>
            <a:off x="1792767" y="5957026"/>
            <a:ext cx="15206333" cy="704913"/>
          </a:xfrm>
          <a:prstGeom prst="rect">
            <a:avLst/>
          </a:prstGeom>
        </p:spPr>
        <p:txBody>
          <a:bodyPr lIns="0" tIns="0" rIns="0" bIns="0" rtlCol="0" anchor="t">
            <a:spAutoFit/>
          </a:bodyPr>
          <a:lstStyle/>
          <a:p>
            <a:pPr algn="l">
              <a:lnSpc>
                <a:spcPts val="5782"/>
              </a:lnSpc>
            </a:pPr>
            <a:r>
              <a:rPr lang="en-US" sz="4130">
                <a:solidFill>
                  <a:srgbClr val="F4F4F4"/>
                </a:solidFill>
                <a:latin typeface="Helios"/>
                <a:ea typeface="Helios"/>
                <a:cs typeface="Helios"/>
                <a:sym typeface="Helios"/>
              </a:rPr>
              <a:t>Executive Director</a:t>
            </a:r>
          </a:p>
        </p:txBody>
      </p:sp>
      <p:grpSp>
        <p:nvGrpSpPr>
          <p:cNvPr id="4" name="Group 4"/>
          <p:cNvGrpSpPr>
            <a:grpSpLocks noChangeAspect="1"/>
          </p:cNvGrpSpPr>
          <p:nvPr/>
        </p:nvGrpSpPr>
        <p:grpSpPr>
          <a:xfrm>
            <a:off x="10850744" y="2293306"/>
            <a:ext cx="6148356" cy="6354148"/>
            <a:chOff x="0" y="0"/>
            <a:chExt cx="6362700" cy="6575666"/>
          </a:xfrm>
        </p:grpSpPr>
        <p:sp>
          <p:nvSpPr>
            <p:cNvPr id="5" name="Freeform 5"/>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2"/>
              <a:stretch>
                <a:fillRect l="-36000" t="-39089" r="-31829" b="-104929"/>
              </a:stretch>
            </a:blipFill>
          </p:spPr>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4F4"/>
        </a:solidFill>
        <a:effectLst/>
      </p:bgPr>
    </p:bg>
    <p:spTree>
      <p:nvGrpSpPr>
        <p:cNvPr id="1" name=""/>
        <p:cNvGrpSpPr/>
        <p:nvPr/>
      </p:nvGrpSpPr>
      <p:grpSpPr>
        <a:xfrm>
          <a:off x="0" y="0"/>
          <a:ext cx="0" cy="0"/>
          <a:chOff x="0" y="0"/>
          <a:chExt cx="0" cy="0"/>
        </a:xfrm>
      </p:grpSpPr>
      <p:grpSp>
        <p:nvGrpSpPr>
          <p:cNvPr id="2" name="Group 2"/>
          <p:cNvGrpSpPr/>
          <p:nvPr/>
        </p:nvGrpSpPr>
        <p:grpSpPr>
          <a:xfrm>
            <a:off x="0" y="-902948"/>
            <a:ext cx="18288000" cy="11189948"/>
            <a:chOff x="0" y="0"/>
            <a:chExt cx="4816593" cy="2947147"/>
          </a:xfrm>
        </p:grpSpPr>
        <p:sp>
          <p:nvSpPr>
            <p:cNvPr id="3" name="Freeform 3"/>
            <p:cNvSpPr/>
            <p:nvPr/>
          </p:nvSpPr>
          <p:spPr>
            <a:xfrm>
              <a:off x="0" y="0"/>
              <a:ext cx="4816592" cy="2947147"/>
            </a:xfrm>
            <a:custGeom>
              <a:avLst/>
              <a:gdLst/>
              <a:ahLst/>
              <a:cxnLst/>
              <a:rect l="l" t="t" r="r" b="b"/>
              <a:pathLst>
                <a:path w="4816592" h="2947147">
                  <a:moveTo>
                    <a:pt x="0" y="0"/>
                  </a:moveTo>
                  <a:lnTo>
                    <a:pt x="4816592" y="0"/>
                  </a:lnTo>
                  <a:lnTo>
                    <a:pt x="4816592" y="2947147"/>
                  </a:lnTo>
                  <a:lnTo>
                    <a:pt x="0" y="2947147"/>
                  </a:lnTo>
                  <a:close/>
                </a:path>
              </a:pathLst>
            </a:custGeom>
            <a:solidFill>
              <a:srgbClr val="F6F4F4"/>
            </a:solidFill>
          </p:spPr>
        </p:sp>
        <p:sp>
          <p:nvSpPr>
            <p:cNvPr id="4" name="TextBox 4"/>
            <p:cNvSpPr txBox="1"/>
            <p:nvPr/>
          </p:nvSpPr>
          <p:spPr>
            <a:xfrm>
              <a:off x="0" y="-57150"/>
              <a:ext cx="4816593" cy="3004297"/>
            </a:xfrm>
            <a:prstGeom prst="rect">
              <a:avLst/>
            </a:prstGeom>
          </p:spPr>
          <p:txBody>
            <a:bodyPr lIns="50800" tIns="50800" rIns="50800" bIns="50800" rtlCol="0" anchor="ctr"/>
            <a:lstStyle/>
            <a:p>
              <a:pPr algn="ctr">
                <a:lnSpc>
                  <a:spcPts val="3639"/>
                </a:lnSpc>
              </a:pPr>
              <a:endParaRPr/>
            </a:p>
          </p:txBody>
        </p:sp>
      </p:grpSp>
      <p:grpSp>
        <p:nvGrpSpPr>
          <p:cNvPr id="5" name="Group 5"/>
          <p:cNvGrpSpPr/>
          <p:nvPr/>
        </p:nvGrpSpPr>
        <p:grpSpPr>
          <a:xfrm>
            <a:off x="8418272" y="215303"/>
            <a:ext cx="9856393" cy="9856393"/>
            <a:chOff x="0" y="0"/>
            <a:chExt cx="13141858" cy="13141858"/>
          </a:xfrm>
        </p:grpSpPr>
        <p:sp>
          <p:nvSpPr>
            <p:cNvPr id="6" name="Freeform 6"/>
            <p:cNvSpPr/>
            <p:nvPr/>
          </p:nvSpPr>
          <p:spPr>
            <a:xfrm rot="-1200957">
              <a:off x="1444916" y="1444916"/>
              <a:ext cx="10252025" cy="10252025"/>
            </a:xfrm>
            <a:custGeom>
              <a:avLst/>
              <a:gdLst/>
              <a:ahLst/>
              <a:cxnLst/>
              <a:rect l="l" t="t" r="r" b="b"/>
              <a:pathLst>
                <a:path w="10252025" h="10252025">
                  <a:moveTo>
                    <a:pt x="0" y="0"/>
                  </a:moveTo>
                  <a:lnTo>
                    <a:pt x="10252025" y="0"/>
                  </a:lnTo>
                  <a:lnTo>
                    <a:pt x="10252025" y="10252025"/>
                  </a:lnTo>
                  <a:lnTo>
                    <a:pt x="0" y="10252025"/>
                  </a:lnTo>
                  <a:lnTo>
                    <a:pt x="0" y="0"/>
                  </a:lnTo>
                  <a:close/>
                </a:path>
              </a:pathLst>
            </a:custGeom>
            <a:blipFill>
              <a:blip>
                <a:alphaModFix amt="31000"/>
                <a:extLst>
                  <a:ext uri="{96DAC541-7B7A-43D3-8B79-37D633B846F1}">
                    <asvg:svgBlip xmlns:asvg="http://schemas.microsoft.com/office/drawing/2016/SVG/main" r:embed="rId2"/>
                  </a:ext>
                </a:extLst>
              </a:blip>
              <a:stretch>
                <a:fillRect/>
              </a:stretch>
            </a:blipFill>
          </p:spPr>
        </p:sp>
        <p:sp>
          <p:nvSpPr>
            <p:cNvPr id="7" name="Freeform 7"/>
            <p:cNvSpPr/>
            <p:nvPr/>
          </p:nvSpPr>
          <p:spPr>
            <a:xfrm>
              <a:off x="1311122" y="1311122"/>
              <a:ext cx="10252025" cy="10252025"/>
            </a:xfrm>
            <a:custGeom>
              <a:avLst/>
              <a:gdLst/>
              <a:ahLst/>
              <a:cxnLst/>
              <a:rect l="l" t="t" r="r" b="b"/>
              <a:pathLst>
                <a:path w="10252025" h="10252025">
                  <a:moveTo>
                    <a:pt x="0" y="0"/>
                  </a:moveTo>
                  <a:lnTo>
                    <a:pt x="10252025" y="0"/>
                  </a:lnTo>
                  <a:lnTo>
                    <a:pt x="10252025" y="10252025"/>
                  </a:lnTo>
                  <a:lnTo>
                    <a:pt x="0" y="10252025"/>
                  </a:lnTo>
                  <a:lnTo>
                    <a:pt x="0" y="0"/>
                  </a:lnTo>
                  <a:close/>
                </a:path>
              </a:pathLst>
            </a:custGeom>
            <a:blipFill>
              <a:blip>
                <a:extLst>
                  <a:ext uri="{96DAC541-7B7A-43D3-8B79-37D633B846F1}">
                    <asvg:svgBlip xmlns:asvg="http://schemas.microsoft.com/office/drawing/2016/SVG/main" r:embed="rId2"/>
                  </a:ext>
                </a:extLst>
              </a:blip>
              <a:stretch>
                <a:fillRect/>
              </a:stretch>
            </a:blipFill>
          </p:spPr>
        </p:sp>
      </p:grpSp>
      <p:grpSp>
        <p:nvGrpSpPr>
          <p:cNvPr id="8" name="Group 8"/>
          <p:cNvGrpSpPr>
            <a:grpSpLocks noChangeAspect="1"/>
          </p:cNvGrpSpPr>
          <p:nvPr/>
        </p:nvGrpSpPr>
        <p:grpSpPr>
          <a:xfrm>
            <a:off x="10171944" y="1966426"/>
            <a:ext cx="6148356" cy="6354148"/>
            <a:chOff x="0" y="0"/>
            <a:chExt cx="6362700" cy="6575666"/>
          </a:xfrm>
        </p:grpSpPr>
        <p:sp>
          <p:nvSpPr>
            <p:cNvPr id="9" name="Freeform 9"/>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t="-10471" b="-10471"/>
              </a:stretch>
            </a:blipFill>
          </p:spPr>
        </p:sp>
      </p:grpSp>
      <p:grpSp>
        <p:nvGrpSpPr>
          <p:cNvPr id="10" name="Group 10"/>
          <p:cNvGrpSpPr/>
          <p:nvPr/>
        </p:nvGrpSpPr>
        <p:grpSpPr>
          <a:xfrm>
            <a:off x="1351853" y="2339658"/>
            <a:ext cx="7285740" cy="4450994"/>
            <a:chOff x="0" y="-76200"/>
            <a:chExt cx="9714320" cy="5934659"/>
          </a:xfrm>
        </p:grpSpPr>
        <p:sp>
          <p:nvSpPr>
            <p:cNvPr id="11" name="TextBox 11"/>
            <p:cNvSpPr txBox="1"/>
            <p:nvPr/>
          </p:nvSpPr>
          <p:spPr>
            <a:xfrm>
              <a:off x="0" y="-76200"/>
              <a:ext cx="9714320" cy="1507067"/>
            </a:xfrm>
            <a:prstGeom prst="rect">
              <a:avLst/>
            </a:prstGeom>
          </p:spPr>
          <p:txBody>
            <a:bodyPr lIns="0" tIns="0" rIns="0" bIns="0" rtlCol="0" anchor="t">
              <a:spAutoFit/>
            </a:bodyPr>
            <a:lstStyle/>
            <a:p>
              <a:pPr algn="l">
                <a:lnSpc>
                  <a:spcPts val="9099"/>
                </a:lnSpc>
              </a:pPr>
              <a:r>
                <a:rPr lang="en-US" sz="6999" b="1" dirty="0">
                  <a:solidFill>
                    <a:srgbClr val="083460"/>
                  </a:solidFill>
                  <a:latin typeface="Helios Bold"/>
                  <a:ea typeface="Helios Bold"/>
                  <a:cs typeface="Helios Bold"/>
                  <a:sym typeface="Helios Bold"/>
                </a:rPr>
                <a:t>Our Mission</a:t>
              </a:r>
            </a:p>
          </p:txBody>
        </p:sp>
        <p:sp>
          <p:nvSpPr>
            <p:cNvPr id="12" name="TextBox 12"/>
            <p:cNvSpPr txBox="1"/>
            <p:nvPr/>
          </p:nvSpPr>
          <p:spPr>
            <a:xfrm>
              <a:off x="0" y="2121111"/>
              <a:ext cx="8770288" cy="3737348"/>
            </a:xfrm>
            <a:prstGeom prst="rect">
              <a:avLst/>
            </a:prstGeom>
          </p:spPr>
          <p:txBody>
            <a:bodyPr lIns="0" tIns="0" rIns="0" bIns="0" rtlCol="0" anchor="t">
              <a:spAutoFit/>
            </a:bodyPr>
            <a:lstStyle/>
            <a:p>
              <a:pPr algn="l">
                <a:lnSpc>
                  <a:spcPts val="4479"/>
                </a:lnSpc>
              </a:pPr>
              <a:r>
                <a:rPr lang="en-US" sz="2197" dirty="0">
                  <a:solidFill>
                    <a:srgbClr val="083460"/>
                  </a:solidFill>
                  <a:latin typeface="Helios"/>
                  <a:sym typeface="Helios"/>
                </a:rPr>
                <a:t>Based in Little Burgundy and serving participants across Greater Montreal, DESTA offers access to a hub of services and partnerships that empower the Black community through programs rooted in culture and justice. </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4F4"/>
        </a:solidFill>
        <a:effectLst/>
      </p:bgPr>
    </p:bg>
    <p:spTree>
      <p:nvGrpSpPr>
        <p:cNvPr id="1" name=""/>
        <p:cNvGrpSpPr/>
        <p:nvPr/>
      </p:nvGrpSpPr>
      <p:grpSpPr>
        <a:xfrm>
          <a:off x="0" y="0"/>
          <a:ext cx="0" cy="0"/>
          <a:chOff x="0" y="0"/>
          <a:chExt cx="0" cy="0"/>
        </a:xfrm>
      </p:grpSpPr>
      <p:sp>
        <p:nvSpPr>
          <p:cNvPr id="2" name="AutoShape 2"/>
          <p:cNvSpPr/>
          <p:nvPr/>
        </p:nvSpPr>
        <p:spPr>
          <a:xfrm flipV="1">
            <a:off x="9688233" y="1367599"/>
            <a:ext cx="0" cy="1647792"/>
          </a:xfrm>
          <a:prstGeom prst="line">
            <a:avLst/>
          </a:prstGeom>
          <a:ln w="47625" cap="flat">
            <a:solidFill>
              <a:srgbClr val="083460"/>
            </a:solidFill>
            <a:prstDash val="solid"/>
            <a:headEnd type="none" w="sm" len="sm"/>
            <a:tailEnd type="none" w="sm" len="sm"/>
          </a:ln>
        </p:spPr>
      </p:sp>
      <p:sp>
        <p:nvSpPr>
          <p:cNvPr id="3" name="AutoShape 3"/>
          <p:cNvSpPr/>
          <p:nvPr/>
        </p:nvSpPr>
        <p:spPr>
          <a:xfrm flipH="1" flipV="1">
            <a:off x="6363200" y="3015391"/>
            <a:ext cx="7482" cy="1767148"/>
          </a:xfrm>
          <a:prstGeom prst="line">
            <a:avLst/>
          </a:prstGeom>
          <a:ln w="47625" cap="flat">
            <a:solidFill>
              <a:srgbClr val="083460"/>
            </a:solidFill>
            <a:prstDash val="solid"/>
            <a:headEnd type="none" w="sm" len="sm"/>
            <a:tailEnd type="none" w="sm" len="sm"/>
          </a:ln>
        </p:spPr>
      </p:sp>
      <p:sp>
        <p:nvSpPr>
          <p:cNvPr id="4" name="AutoShape 4"/>
          <p:cNvSpPr/>
          <p:nvPr/>
        </p:nvSpPr>
        <p:spPr>
          <a:xfrm flipH="1" flipV="1">
            <a:off x="13005785" y="2996414"/>
            <a:ext cx="7482" cy="1795046"/>
          </a:xfrm>
          <a:prstGeom prst="line">
            <a:avLst/>
          </a:prstGeom>
          <a:ln w="47625" cap="flat">
            <a:solidFill>
              <a:srgbClr val="083460"/>
            </a:solidFill>
            <a:prstDash val="solid"/>
            <a:headEnd type="none" w="sm" len="sm"/>
            <a:tailEnd type="none" w="sm" len="sm"/>
          </a:ln>
        </p:spPr>
      </p:sp>
      <p:sp>
        <p:nvSpPr>
          <p:cNvPr id="5" name="AutoShape 5"/>
          <p:cNvSpPr/>
          <p:nvPr/>
        </p:nvSpPr>
        <p:spPr>
          <a:xfrm>
            <a:off x="6338367" y="3015391"/>
            <a:ext cx="6650067" cy="0"/>
          </a:xfrm>
          <a:prstGeom prst="line">
            <a:avLst/>
          </a:prstGeom>
          <a:ln w="47625" cap="flat">
            <a:solidFill>
              <a:srgbClr val="083460"/>
            </a:solidFill>
            <a:prstDash val="solid"/>
            <a:headEnd type="none" w="sm" len="sm"/>
            <a:tailEnd type="none" w="sm" len="sm"/>
          </a:ln>
        </p:spPr>
      </p:sp>
      <p:grpSp>
        <p:nvGrpSpPr>
          <p:cNvPr id="6" name="Group 6"/>
          <p:cNvGrpSpPr/>
          <p:nvPr/>
        </p:nvGrpSpPr>
        <p:grpSpPr>
          <a:xfrm>
            <a:off x="6857336" y="858555"/>
            <a:ext cx="6131099" cy="1567827"/>
            <a:chOff x="0" y="0"/>
            <a:chExt cx="1434715" cy="366881"/>
          </a:xfrm>
        </p:grpSpPr>
        <p:sp>
          <p:nvSpPr>
            <p:cNvPr id="7" name="Freeform 7"/>
            <p:cNvSpPr/>
            <p:nvPr/>
          </p:nvSpPr>
          <p:spPr>
            <a:xfrm>
              <a:off x="0" y="0"/>
              <a:ext cx="1434715" cy="366881"/>
            </a:xfrm>
            <a:custGeom>
              <a:avLst/>
              <a:gdLst/>
              <a:ahLst/>
              <a:cxnLst/>
              <a:rect l="l" t="t" r="r" b="b"/>
              <a:pathLst>
                <a:path w="1434715" h="366881">
                  <a:moveTo>
                    <a:pt x="0" y="0"/>
                  </a:moveTo>
                  <a:lnTo>
                    <a:pt x="1434715" y="0"/>
                  </a:lnTo>
                  <a:lnTo>
                    <a:pt x="1434715" y="366881"/>
                  </a:lnTo>
                  <a:lnTo>
                    <a:pt x="0" y="366881"/>
                  </a:lnTo>
                  <a:close/>
                </a:path>
              </a:pathLst>
            </a:custGeom>
            <a:solidFill>
              <a:srgbClr val="083460"/>
            </a:solidFill>
          </p:spPr>
        </p:sp>
        <p:sp>
          <p:nvSpPr>
            <p:cNvPr id="8" name="TextBox 8"/>
            <p:cNvSpPr txBox="1"/>
            <p:nvPr/>
          </p:nvSpPr>
          <p:spPr>
            <a:xfrm>
              <a:off x="0" y="-19050"/>
              <a:ext cx="1434715" cy="385931"/>
            </a:xfrm>
            <a:prstGeom prst="rect">
              <a:avLst/>
            </a:prstGeom>
          </p:spPr>
          <p:txBody>
            <a:bodyPr lIns="50274" tIns="50274" rIns="50274" bIns="50274" rtlCol="0" anchor="ctr"/>
            <a:lstStyle/>
            <a:p>
              <a:pPr algn="ctr">
                <a:lnSpc>
                  <a:spcPts val="1571"/>
                </a:lnSpc>
              </a:pPr>
              <a:endParaRPr/>
            </a:p>
          </p:txBody>
        </p:sp>
      </p:grpSp>
      <p:sp>
        <p:nvSpPr>
          <p:cNvPr id="9" name="AutoShape 9"/>
          <p:cNvSpPr/>
          <p:nvPr/>
        </p:nvSpPr>
        <p:spPr>
          <a:xfrm flipV="1">
            <a:off x="5614449" y="4782539"/>
            <a:ext cx="0" cy="675056"/>
          </a:xfrm>
          <a:prstGeom prst="line">
            <a:avLst/>
          </a:prstGeom>
          <a:ln w="47625" cap="flat">
            <a:solidFill>
              <a:srgbClr val="083460"/>
            </a:solidFill>
            <a:prstDash val="solid"/>
            <a:headEnd type="none" w="sm" len="sm"/>
            <a:tailEnd type="none" w="sm" len="sm"/>
          </a:ln>
        </p:spPr>
      </p:sp>
      <p:grpSp>
        <p:nvGrpSpPr>
          <p:cNvPr id="10" name="Group 10"/>
          <p:cNvGrpSpPr/>
          <p:nvPr/>
        </p:nvGrpSpPr>
        <p:grpSpPr>
          <a:xfrm>
            <a:off x="3322483" y="3498037"/>
            <a:ext cx="6131099" cy="1567827"/>
            <a:chOff x="0" y="0"/>
            <a:chExt cx="1434715" cy="366881"/>
          </a:xfrm>
        </p:grpSpPr>
        <p:sp>
          <p:nvSpPr>
            <p:cNvPr id="11" name="Freeform 11"/>
            <p:cNvSpPr/>
            <p:nvPr/>
          </p:nvSpPr>
          <p:spPr>
            <a:xfrm>
              <a:off x="0" y="0"/>
              <a:ext cx="1434715" cy="366881"/>
            </a:xfrm>
            <a:custGeom>
              <a:avLst/>
              <a:gdLst/>
              <a:ahLst/>
              <a:cxnLst/>
              <a:rect l="l" t="t" r="r" b="b"/>
              <a:pathLst>
                <a:path w="1434715" h="366881">
                  <a:moveTo>
                    <a:pt x="0" y="0"/>
                  </a:moveTo>
                  <a:lnTo>
                    <a:pt x="1434715" y="0"/>
                  </a:lnTo>
                  <a:lnTo>
                    <a:pt x="1434715" y="366881"/>
                  </a:lnTo>
                  <a:lnTo>
                    <a:pt x="0" y="366881"/>
                  </a:lnTo>
                  <a:close/>
                </a:path>
              </a:pathLst>
            </a:custGeom>
            <a:solidFill>
              <a:srgbClr val="083460"/>
            </a:solidFill>
          </p:spPr>
        </p:sp>
        <p:sp>
          <p:nvSpPr>
            <p:cNvPr id="12" name="TextBox 12"/>
            <p:cNvSpPr txBox="1"/>
            <p:nvPr/>
          </p:nvSpPr>
          <p:spPr>
            <a:xfrm>
              <a:off x="0" y="-19050"/>
              <a:ext cx="1434715" cy="385931"/>
            </a:xfrm>
            <a:prstGeom prst="rect">
              <a:avLst/>
            </a:prstGeom>
          </p:spPr>
          <p:txBody>
            <a:bodyPr lIns="50274" tIns="50274" rIns="50274" bIns="50274" rtlCol="0" anchor="ctr"/>
            <a:lstStyle/>
            <a:p>
              <a:pPr algn="ctr">
                <a:lnSpc>
                  <a:spcPts val="1571"/>
                </a:lnSpc>
              </a:pPr>
              <a:endParaRPr/>
            </a:p>
          </p:txBody>
        </p:sp>
      </p:grpSp>
      <p:sp>
        <p:nvSpPr>
          <p:cNvPr id="13" name="AutoShape 13"/>
          <p:cNvSpPr/>
          <p:nvPr/>
        </p:nvSpPr>
        <p:spPr>
          <a:xfrm flipV="1">
            <a:off x="12950481" y="4281950"/>
            <a:ext cx="18977" cy="1724056"/>
          </a:xfrm>
          <a:prstGeom prst="line">
            <a:avLst/>
          </a:prstGeom>
          <a:ln w="47625" cap="flat">
            <a:solidFill>
              <a:srgbClr val="083460"/>
            </a:solidFill>
            <a:prstDash val="solid"/>
            <a:headEnd type="none" w="sm" len="sm"/>
            <a:tailEnd type="none" w="sm" len="sm"/>
          </a:ln>
        </p:spPr>
      </p:sp>
      <p:grpSp>
        <p:nvGrpSpPr>
          <p:cNvPr id="14" name="Group 14"/>
          <p:cNvGrpSpPr/>
          <p:nvPr/>
        </p:nvGrpSpPr>
        <p:grpSpPr>
          <a:xfrm>
            <a:off x="9722508" y="3498037"/>
            <a:ext cx="6131099" cy="1567827"/>
            <a:chOff x="0" y="0"/>
            <a:chExt cx="1434715" cy="366881"/>
          </a:xfrm>
        </p:grpSpPr>
        <p:sp>
          <p:nvSpPr>
            <p:cNvPr id="15" name="Freeform 15"/>
            <p:cNvSpPr/>
            <p:nvPr/>
          </p:nvSpPr>
          <p:spPr>
            <a:xfrm>
              <a:off x="0" y="0"/>
              <a:ext cx="1434715" cy="366881"/>
            </a:xfrm>
            <a:custGeom>
              <a:avLst/>
              <a:gdLst/>
              <a:ahLst/>
              <a:cxnLst/>
              <a:rect l="l" t="t" r="r" b="b"/>
              <a:pathLst>
                <a:path w="1434715" h="366881">
                  <a:moveTo>
                    <a:pt x="0" y="0"/>
                  </a:moveTo>
                  <a:lnTo>
                    <a:pt x="1434715" y="0"/>
                  </a:lnTo>
                  <a:lnTo>
                    <a:pt x="1434715" y="366881"/>
                  </a:lnTo>
                  <a:lnTo>
                    <a:pt x="0" y="366881"/>
                  </a:lnTo>
                  <a:close/>
                </a:path>
              </a:pathLst>
            </a:custGeom>
            <a:solidFill>
              <a:srgbClr val="083460"/>
            </a:solidFill>
          </p:spPr>
        </p:sp>
        <p:sp>
          <p:nvSpPr>
            <p:cNvPr id="16" name="TextBox 16"/>
            <p:cNvSpPr txBox="1"/>
            <p:nvPr/>
          </p:nvSpPr>
          <p:spPr>
            <a:xfrm>
              <a:off x="0" y="-19050"/>
              <a:ext cx="1434715" cy="385931"/>
            </a:xfrm>
            <a:prstGeom prst="rect">
              <a:avLst/>
            </a:prstGeom>
          </p:spPr>
          <p:txBody>
            <a:bodyPr lIns="50274" tIns="50274" rIns="50274" bIns="50274" rtlCol="0" anchor="ctr"/>
            <a:lstStyle/>
            <a:p>
              <a:pPr algn="ctr">
                <a:lnSpc>
                  <a:spcPts val="1571"/>
                </a:lnSpc>
              </a:pPr>
              <a:endParaRPr/>
            </a:p>
          </p:txBody>
        </p:sp>
      </p:grpSp>
      <p:sp>
        <p:nvSpPr>
          <p:cNvPr id="17" name="AutoShape 17"/>
          <p:cNvSpPr/>
          <p:nvPr/>
        </p:nvSpPr>
        <p:spPr>
          <a:xfrm flipV="1">
            <a:off x="12950481" y="6297095"/>
            <a:ext cx="0" cy="1379438"/>
          </a:xfrm>
          <a:prstGeom prst="line">
            <a:avLst/>
          </a:prstGeom>
          <a:ln w="47625" cap="flat">
            <a:solidFill>
              <a:srgbClr val="083460"/>
            </a:solidFill>
            <a:prstDash val="solid"/>
            <a:headEnd type="none" w="sm" len="sm"/>
            <a:tailEnd type="none" w="sm" len="sm"/>
          </a:ln>
        </p:spPr>
      </p:sp>
      <p:grpSp>
        <p:nvGrpSpPr>
          <p:cNvPr id="18" name="Group 18"/>
          <p:cNvGrpSpPr/>
          <p:nvPr/>
        </p:nvGrpSpPr>
        <p:grpSpPr>
          <a:xfrm>
            <a:off x="9709143" y="5747114"/>
            <a:ext cx="6131099" cy="1567827"/>
            <a:chOff x="0" y="0"/>
            <a:chExt cx="1434715" cy="366881"/>
          </a:xfrm>
        </p:grpSpPr>
        <p:sp>
          <p:nvSpPr>
            <p:cNvPr id="19" name="Freeform 19"/>
            <p:cNvSpPr/>
            <p:nvPr/>
          </p:nvSpPr>
          <p:spPr>
            <a:xfrm>
              <a:off x="0" y="0"/>
              <a:ext cx="1434715" cy="366881"/>
            </a:xfrm>
            <a:custGeom>
              <a:avLst/>
              <a:gdLst/>
              <a:ahLst/>
              <a:cxnLst/>
              <a:rect l="l" t="t" r="r" b="b"/>
              <a:pathLst>
                <a:path w="1434715" h="366881">
                  <a:moveTo>
                    <a:pt x="0" y="0"/>
                  </a:moveTo>
                  <a:lnTo>
                    <a:pt x="1434715" y="0"/>
                  </a:lnTo>
                  <a:lnTo>
                    <a:pt x="1434715" y="366881"/>
                  </a:lnTo>
                  <a:lnTo>
                    <a:pt x="0" y="366881"/>
                  </a:lnTo>
                  <a:close/>
                </a:path>
              </a:pathLst>
            </a:custGeom>
            <a:solidFill>
              <a:srgbClr val="083460"/>
            </a:solidFill>
          </p:spPr>
        </p:sp>
        <p:sp>
          <p:nvSpPr>
            <p:cNvPr id="20" name="TextBox 20"/>
            <p:cNvSpPr txBox="1"/>
            <p:nvPr/>
          </p:nvSpPr>
          <p:spPr>
            <a:xfrm>
              <a:off x="0" y="-19050"/>
              <a:ext cx="1434715" cy="385931"/>
            </a:xfrm>
            <a:prstGeom prst="rect">
              <a:avLst/>
            </a:prstGeom>
          </p:spPr>
          <p:txBody>
            <a:bodyPr lIns="50274" tIns="50274" rIns="50274" bIns="50274" rtlCol="0" anchor="ctr"/>
            <a:lstStyle/>
            <a:p>
              <a:pPr algn="ctr">
                <a:lnSpc>
                  <a:spcPts val="1571"/>
                </a:lnSpc>
              </a:pPr>
              <a:endParaRPr/>
            </a:p>
          </p:txBody>
        </p:sp>
      </p:grpSp>
      <p:sp>
        <p:nvSpPr>
          <p:cNvPr id="21" name="AutoShape 21"/>
          <p:cNvSpPr/>
          <p:nvPr/>
        </p:nvSpPr>
        <p:spPr>
          <a:xfrm flipV="1">
            <a:off x="7407497" y="5451019"/>
            <a:ext cx="0" cy="1647792"/>
          </a:xfrm>
          <a:prstGeom prst="line">
            <a:avLst/>
          </a:prstGeom>
          <a:ln w="47625" cap="flat">
            <a:solidFill>
              <a:srgbClr val="083460"/>
            </a:solidFill>
            <a:prstDash val="solid"/>
            <a:headEnd type="none" w="sm" len="sm"/>
            <a:tailEnd type="none" w="sm" len="sm"/>
          </a:ln>
        </p:spPr>
      </p:sp>
      <p:grpSp>
        <p:nvGrpSpPr>
          <p:cNvPr id="22" name="Group 22"/>
          <p:cNvGrpSpPr/>
          <p:nvPr/>
        </p:nvGrpSpPr>
        <p:grpSpPr>
          <a:xfrm>
            <a:off x="5590637" y="5747114"/>
            <a:ext cx="3681346" cy="1567827"/>
            <a:chOff x="0" y="0"/>
            <a:chExt cx="861458" cy="366881"/>
          </a:xfrm>
        </p:grpSpPr>
        <p:sp>
          <p:nvSpPr>
            <p:cNvPr id="23" name="Freeform 23"/>
            <p:cNvSpPr/>
            <p:nvPr/>
          </p:nvSpPr>
          <p:spPr>
            <a:xfrm>
              <a:off x="0" y="0"/>
              <a:ext cx="861458" cy="366881"/>
            </a:xfrm>
            <a:custGeom>
              <a:avLst/>
              <a:gdLst/>
              <a:ahLst/>
              <a:cxnLst/>
              <a:rect l="l" t="t" r="r" b="b"/>
              <a:pathLst>
                <a:path w="861458" h="366881">
                  <a:moveTo>
                    <a:pt x="0" y="0"/>
                  </a:moveTo>
                  <a:lnTo>
                    <a:pt x="861458" y="0"/>
                  </a:lnTo>
                  <a:lnTo>
                    <a:pt x="861458" y="366881"/>
                  </a:lnTo>
                  <a:lnTo>
                    <a:pt x="0" y="366881"/>
                  </a:lnTo>
                  <a:close/>
                </a:path>
              </a:pathLst>
            </a:custGeom>
            <a:solidFill>
              <a:srgbClr val="083460"/>
            </a:solidFill>
          </p:spPr>
        </p:sp>
        <p:sp>
          <p:nvSpPr>
            <p:cNvPr id="24" name="TextBox 24"/>
            <p:cNvSpPr txBox="1"/>
            <p:nvPr/>
          </p:nvSpPr>
          <p:spPr>
            <a:xfrm>
              <a:off x="0" y="-19050"/>
              <a:ext cx="861458" cy="385931"/>
            </a:xfrm>
            <a:prstGeom prst="rect">
              <a:avLst/>
            </a:prstGeom>
          </p:spPr>
          <p:txBody>
            <a:bodyPr lIns="50274" tIns="50274" rIns="50274" bIns="50274" rtlCol="0" anchor="ctr"/>
            <a:lstStyle/>
            <a:p>
              <a:pPr algn="ctr">
                <a:lnSpc>
                  <a:spcPts val="1571"/>
                </a:lnSpc>
              </a:pPr>
              <a:endParaRPr/>
            </a:p>
          </p:txBody>
        </p:sp>
      </p:grpSp>
      <p:sp>
        <p:nvSpPr>
          <p:cNvPr id="25" name="AutoShape 25"/>
          <p:cNvSpPr/>
          <p:nvPr/>
        </p:nvSpPr>
        <p:spPr>
          <a:xfrm flipV="1">
            <a:off x="3879393" y="5495797"/>
            <a:ext cx="0" cy="1647792"/>
          </a:xfrm>
          <a:prstGeom prst="line">
            <a:avLst/>
          </a:prstGeom>
          <a:ln w="47625" cap="flat">
            <a:solidFill>
              <a:srgbClr val="083460"/>
            </a:solidFill>
            <a:prstDash val="solid"/>
            <a:headEnd type="none" w="sm" len="sm"/>
            <a:tailEnd type="none" w="sm" len="sm"/>
          </a:ln>
        </p:spPr>
      </p:sp>
      <p:grpSp>
        <p:nvGrpSpPr>
          <p:cNvPr id="26" name="Group 26"/>
          <p:cNvGrpSpPr/>
          <p:nvPr/>
        </p:nvGrpSpPr>
        <p:grpSpPr>
          <a:xfrm>
            <a:off x="1692754" y="5747114"/>
            <a:ext cx="3681346" cy="1567827"/>
            <a:chOff x="0" y="0"/>
            <a:chExt cx="861458" cy="366881"/>
          </a:xfrm>
        </p:grpSpPr>
        <p:sp>
          <p:nvSpPr>
            <p:cNvPr id="27" name="Freeform 27"/>
            <p:cNvSpPr/>
            <p:nvPr/>
          </p:nvSpPr>
          <p:spPr>
            <a:xfrm>
              <a:off x="0" y="0"/>
              <a:ext cx="861458" cy="366881"/>
            </a:xfrm>
            <a:custGeom>
              <a:avLst/>
              <a:gdLst/>
              <a:ahLst/>
              <a:cxnLst/>
              <a:rect l="l" t="t" r="r" b="b"/>
              <a:pathLst>
                <a:path w="861458" h="366881">
                  <a:moveTo>
                    <a:pt x="0" y="0"/>
                  </a:moveTo>
                  <a:lnTo>
                    <a:pt x="861458" y="0"/>
                  </a:lnTo>
                  <a:lnTo>
                    <a:pt x="861458" y="366881"/>
                  </a:lnTo>
                  <a:lnTo>
                    <a:pt x="0" y="366881"/>
                  </a:lnTo>
                  <a:close/>
                </a:path>
              </a:pathLst>
            </a:custGeom>
            <a:solidFill>
              <a:srgbClr val="083460"/>
            </a:solidFill>
          </p:spPr>
        </p:sp>
        <p:sp>
          <p:nvSpPr>
            <p:cNvPr id="28" name="TextBox 28"/>
            <p:cNvSpPr txBox="1"/>
            <p:nvPr/>
          </p:nvSpPr>
          <p:spPr>
            <a:xfrm>
              <a:off x="0" y="-19050"/>
              <a:ext cx="861458" cy="385931"/>
            </a:xfrm>
            <a:prstGeom prst="rect">
              <a:avLst/>
            </a:prstGeom>
          </p:spPr>
          <p:txBody>
            <a:bodyPr lIns="50274" tIns="50274" rIns="50274" bIns="50274" rtlCol="0" anchor="ctr"/>
            <a:lstStyle/>
            <a:p>
              <a:pPr algn="ctr">
                <a:lnSpc>
                  <a:spcPts val="1571"/>
                </a:lnSpc>
              </a:pPr>
              <a:endParaRPr/>
            </a:p>
          </p:txBody>
        </p:sp>
      </p:grpSp>
      <p:sp>
        <p:nvSpPr>
          <p:cNvPr id="29" name="AutoShape 29"/>
          <p:cNvSpPr/>
          <p:nvPr/>
        </p:nvSpPr>
        <p:spPr>
          <a:xfrm flipH="1" flipV="1">
            <a:off x="11034763" y="7695590"/>
            <a:ext cx="7482" cy="1767148"/>
          </a:xfrm>
          <a:prstGeom prst="line">
            <a:avLst/>
          </a:prstGeom>
          <a:ln w="47625" cap="flat">
            <a:solidFill>
              <a:srgbClr val="083460"/>
            </a:solidFill>
            <a:prstDash val="solid"/>
            <a:headEnd type="none" w="sm" len="sm"/>
            <a:tailEnd type="none" w="sm" len="sm"/>
          </a:ln>
        </p:spPr>
      </p:sp>
      <p:grpSp>
        <p:nvGrpSpPr>
          <p:cNvPr id="30" name="Group 30"/>
          <p:cNvGrpSpPr/>
          <p:nvPr/>
        </p:nvGrpSpPr>
        <p:grpSpPr>
          <a:xfrm>
            <a:off x="9722508" y="8078838"/>
            <a:ext cx="3092278" cy="1567827"/>
            <a:chOff x="0" y="0"/>
            <a:chExt cx="723612" cy="366881"/>
          </a:xfrm>
        </p:grpSpPr>
        <p:sp>
          <p:nvSpPr>
            <p:cNvPr id="31" name="Freeform 31"/>
            <p:cNvSpPr/>
            <p:nvPr/>
          </p:nvSpPr>
          <p:spPr>
            <a:xfrm>
              <a:off x="0" y="0"/>
              <a:ext cx="723612" cy="366881"/>
            </a:xfrm>
            <a:custGeom>
              <a:avLst/>
              <a:gdLst/>
              <a:ahLst/>
              <a:cxnLst/>
              <a:rect l="l" t="t" r="r" b="b"/>
              <a:pathLst>
                <a:path w="723612" h="366881">
                  <a:moveTo>
                    <a:pt x="0" y="0"/>
                  </a:moveTo>
                  <a:lnTo>
                    <a:pt x="723612" y="0"/>
                  </a:lnTo>
                  <a:lnTo>
                    <a:pt x="723612" y="366881"/>
                  </a:lnTo>
                  <a:lnTo>
                    <a:pt x="0" y="366881"/>
                  </a:lnTo>
                  <a:close/>
                </a:path>
              </a:pathLst>
            </a:custGeom>
            <a:solidFill>
              <a:srgbClr val="083460"/>
            </a:solidFill>
          </p:spPr>
        </p:sp>
        <p:sp>
          <p:nvSpPr>
            <p:cNvPr id="32" name="TextBox 32"/>
            <p:cNvSpPr txBox="1"/>
            <p:nvPr/>
          </p:nvSpPr>
          <p:spPr>
            <a:xfrm>
              <a:off x="0" y="-19050"/>
              <a:ext cx="723612" cy="385931"/>
            </a:xfrm>
            <a:prstGeom prst="rect">
              <a:avLst/>
            </a:prstGeom>
          </p:spPr>
          <p:txBody>
            <a:bodyPr lIns="50274" tIns="50274" rIns="50274" bIns="50274" rtlCol="0" anchor="ctr"/>
            <a:lstStyle/>
            <a:p>
              <a:pPr algn="ctr">
                <a:lnSpc>
                  <a:spcPts val="1571"/>
                </a:lnSpc>
              </a:pPr>
              <a:endParaRPr/>
            </a:p>
          </p:txBody>
        </p:sp>
      </p:grpSp>
      <p:sp>
        <p:nvSpPr>
          <p:cNvPr id="33" name="AutoShape 33"/>
          <p:cNvSpPr/>
          <p:nvPr/>
        </p:nvSpPr>
        <p:spPr>
          <a:xfrm flipH="1" flipV="1">
            <a:off x="14577479" y="7695670"/>
            <a:ext cx="7482" cy="1767148"/>
          </a:xfrm>
          <a:prstGeom prst="line">
            <a:avLst/>
          </a:prstGeom>
          <a:ln w="47625" cap="flat">
            <a:solidFill>
              <a:srgbClr val="083460"/>
            </a:solidFill>
            <a:prstDash val="solid"/>
            <a:headEnd type="none" w="sm" len="sm"/>
            <a:tailEnd type="none" w="sm" len="sm"/>
          </a:ln>
        </p:spPr>
      </p:sp>
      <p:grpSp>
        <p:nvGrpSpPr>
          <p:cNvPr id="34" name="Group 34"/>
          <p:cNvGrpSpPr/>
          <p:nvPr/>
        </p:nvGrpSpPr>
        <p:grpSpPr>
          <a:xfrm>
            <a:off x="13026631" y="8078838"/>
            <a:ext cx="2826975" cy="1567827"/>
            <a:chOff x="0" y="0"/>
            <a:chExt cx="661530" cy="366881"/>
          </a:xfrm>
        </p:grpSpPr>
        <p:sp>
          <p:nvSpPr>
            <p:cNvPr id="35" name="Freeform 35"/>
            <p:cNvSpPr/>
            <p:nvPr/>
          </p:nvSpPr>
          <p:spPr>
            <a:xfrm>
              <a:off x="0" y="0"/>
              <a:ext cx="661530" cy="366881"/>
            </a:xfrm>
            <a:custGeom>
              <a:avLst/>
              <a:gdLst/>
              <a:ahLst/>
              <a:cxnLst/>
              <a:rect l="l" t="t" r="r" b="b"/>
              <a:pathLst>
                <a:path w="661530" h="366881">
                  <a:moveTo>
                    <a:pt x="0" y="0"/>
                  </a:moveTo>
                  <a:lnTo>
                    <a:pt x="661530" y="0"/>
                  </a:lnTo>
                  <a:lnTo>
                    <a:pt x="661530" y="366881"/>
                  </a:lnTo>
                  <a:lnTo>
                    <a:pt x="0" y="366881"/>
                  </a:lnTo>
                  <a:close/>
                </a:path>
              </a:pathLst>
            </a:custGeom>
            <a:solidFill>
              <a:srgbClr val="083460"/>
            </a:solidFill>
          </p:spPr>
        </p:sp>
        <p:sp>
          <p:nvSpPr>
            <p:cNvPr id="36" name="TextBox 36"/>
            <p:cNvSpPr txBox="1"/>
            <p:nvPr/>
          </p:nvSpPr>
          <p:spPr>
            <a:xfrm>
              <a:off x="0" y="-19050"/>
              <a:ext cx="661530" cy="385931"/>
            </a:xfrm>
            <a:prstGeom prst="rect">
              <a:avLst/>
            </a:prstGeom>
          </p:spPr>
          <p:txBody>
            <a:bodyPr lIns="50274" tIns="50274" rIns="50274" bIns="50274" rtlCol="0" anchor="ctr"/>
            <a:lstStyle/>
            <a:p>
              <a:pPr algn="l">
                <a:lnSpc>
                  <a:spcPts val="1571"/>
                </a:lnSpc>
              </a:pPr>
              <a:endParaRPr/>
            </a:p>
          </p:txBody>
        </p:sp>
      </p:grpSp>
      <p:sp>
        <p:nvSpPr>
          <p:cNvPr id="37" name="AutoShape 37"/>
          <p:cNvSpPr/>
          <p:nvPr/>
        </p:nvSpPr>
        <p:spPr>
          <a:xfrm>
            <a:off x="11015787" y="7695509"/>
            <a:ext cx="3565433" cy="0"/>
          </a:xfrm>
          <a:prstGeom prst="line">
            <a:avLst/>
          </a:prstGeom>
          <a:ln w="47625" cap="flat">
            <a:solidFill>
              <a:srgbClr val="083460"/>
            </a:solidFill>
            <a:prstDash val="solid"/>
            <a:headEnd type="none" w="sm" len="sm"/>
            <a:tailEnd type="none" w="sm" len="sm"/>
          </a:ln>
        </p:spPr>
      </p:sp>
      <p:sp>
        <p:nvSpPr>
          <p:cNvPr id="38" name="AutoShape 38"/>
          <p:cNvSpPr/>
          <p:nvPr/>
        </p:nvSpPr>
        <p:spPr>
          <a:xfrm>
            <a:off x="3855581" y="5474832"/>
            <a:ext cx="3565433" cy="0"/>
          </a:xfrm>
          <a:prstGeom prst="line">
            <a:avLst/>
          </a:prstGeom>
          <a:ln w="47625" cap="flat">
            <a:solidFill>
              <a:srgbClr val="083460"/>
            </a:solidFill>
            <a:prstDash val="solid"/>
            <a:headEnd type="none" w="sm" len="sm"/>
            <a:tailEnd type="none" w="sm" len="sm"/>
          </a:ln>
        </p:spPr>
      </p:sp>
      <p:sp>
        <p:nvSpPr>
          <p:cNvPr id="39" name="TextBox 39"/>
          <p:cNvSpPr txBox="1"/>
          <p:nvPr/>
        </p:nvSpPr>
        <p:spPr>
          <a:xfrm>
            <a:off x="7763572" y="1281874"/>
            <a:ext cx="4378625" cy="636048"/>
          </a:xfrm>
          <a:prstGeom prst="rect">
            <a:avLst/>
          </a:prstGeom>
        </p:spPr>
        <p:txBody>
          <a:bodyPr lIns="0" tIns="0" rIns="0" bIns="0" rtlCol="0" anchor="t">
            <a:spAutoFit/>
          </a:bodyPr>
          <a:lstStyle/>
          <a:p>
            <a:pPr algn="ctr">
              <a:lnSpc>
                <a:spcPts val="5020"/>
              </a:lnSpc>
              <a:spcBef>
                <a:spcPct val="0"/>
              </a:spcBef>
            </a:pPr>
            <a:r>
              <a:rPr lang="en-US" sz="3586" b="1">
                <a:solidFill>
                  <a:srgbClr val="F8F8F8"/>
                </a:solidFill>
                <a:latin typeface="Helios Bold"/>
                <a:ea typeface="Helios Bold"/>
                <a:cs typeface="Helios Bold"/>
                <a:sym typeface="Helios Bold"/>
              </a:rPr>
              <a:t>DESTA PROGRAMS</a:t>
            </a:r>
          </a:p>
        </p:txBody>
      </p:sp>
      <p:sp>
        <p:nvSpPr>
          <p:cNvPr id="40" name="TextBox 40"/>
          <p:cNvSpPr txBox="1"/>
          <p:nvPr/>
        </p:nvSpPr>
        <p:spPr>
          <a:xfrm>
            <a:off x="5355050" y="3921064"/>
            <a:ext cx="2065964" cy="636048"/>
          </a:xfrm>
          <a:prstGeom prst="rect">
            <a:avLst/>
          </a:prstGeom>
        </p:spPr>
        <p:txBody>
          <a:bodyPr lIns="0" tIns="0" rIns="0" bIns="0" rtlCol="0" anchor="t">
            <a:spAutoFit/>
          </a:bodyPr>
          <a:lstStyle/>
          <a:p>
            <a:pPr algn="ctr">
              <a:lnSpc>
                <a:spcPts val="5020"/>
              </a:lnSpc>
              <a:spcBef>
                <a:spcPct val="0"/>
              </a:spcBef>
            </a:pPr>
            <a:r>
              <a:rPr lang="en-US" sz="3586" b="1">
                <a:solidFill>
                  <a:srgbClr val="F8F8F8"/>
                </a:solidFill>
                <a:latin typeface="Helios Bold"/>
                <a:ea typeface="Helios Bold"/>
                <a:cs typeface="Helios Bold"/>
                <a:sym typeface="Helios Bold"/>
              </a:rPr>
              <a:t>JUSTICE </a:t>
            </a:r>
          </a:p>
        </p:txBody>
      </p:sp>
      <p:sp>
        <p:nvSpPr>
          <p:cNvPr id="41" name="TextBox 41"/>
          <p:cNvSpPr txBox="1"/>
          <p:nvPr/>
        </p:nvSpPr>
        <p:spPr>
          <a:xfrm>
            <a:off x="11688220" y="3921064"/>
            <a:ext cx="2172945" cy="636048"/>
          </a:xfrm>
          <a:prstGeom prst="rect">
            <a:avLst/>
          </a:prstGeom>
        </p:spPr>
        <p:txBody>
          <a:bodyPr lIns="0" tIns="0" rIns="0" bIns="0" rtlCol="0" anchor="t">
            <a:spAutoFit/>
          </a:bodyPr>
          <a:lstStyle/>
          <a:p>
            <a:pPr algn="ctr">
              <a:lnSpc>
                <a:spcPts val="5020"/>
              </a:lnSpc>
              <a:spcBef>
                <a:spcPct val="0"/>
              </a:spcBef>
            </a:pPr>
            <a:r>
              <a:rPr lang="en-US" sz="3586" b="1">
                <a:solidFill>
                  <a:srgbClr val="F8F8F8"/>
                </a:solidFill>
                <a:latin typeface="Helios Bold"/>
                <a:ea typeface="Helios Bold"/>
                <a:cs typeface="Helios Bold"/>
                <a:sym typeface="Helios Bold"/>
              </a:rPr>
              <a:t>CULTURE</a:t>
            </a:r>
          </a:p>
        </p:txBody>
      </p:sp>
      <p:sp>
        <p:nvSpPr>
          <p:cNvPr id="42" name="TextBox 42"/>
          <p:cNvSpPr txBox="1"/>
          <p:nvPr/>
        </p:nvSpPr>
        <p:spPr>
          <a:xfrm>
            <a:off x="11387715" y="6170140"/>
            <a:ext cx="2747226" cy="636048"/>
          </a:xfrm>
          <a:prstGeom prst="rect">
            <a:avLst/>
          </a:prstGeom>
        </p:spPr>
        <p:txBody>
          <a:bodyPr lIns="0" tIns="0" rIns="0" bIns="0" rtlCol="0" anchor="t">
            <a:spAutoFit/>
          </a:bodyPr>
          <a:lstStyle/>
          <a:p>
            <a:pPr algn="ctr">
              <a:lnSpc>
                <a:spcPts val="5020"/>
              </a:lnSpc>
              <a:spcBef>
                <a:spcPct val="0"/>
              </a:spcBef>
            </a:pPr>
            <a:r>
              <a:rPr lang="en-US" sz="3586" b="1">
                <a:solidFill>
                  <a:srgbClr val="F8F8F8"/>
                </a:solidFill>
                <a:latin typeface="Helios Bold"/>
                <a:ea typeface="Helios Bold"/>
                <a:cs typeface="Helios Bold"/>
                <a:sym typeface="Helios Bold"/>
              </a:rPr>
              <a:t>INCUBATOR</a:t>
            </a:r>
          </a:p>
        </p:txBody>
      </p:sp>
      <p:sp>
        <p:nvSpPr>
          <p:cNvPr id="43" name="TextBox 43"/>
          <p:cNvSpPr txBox="1"/>
          <p:nvPr/>
        </p:nvSpPr>
        <p:spPr>
          <a:xfrm>
            <a:off x="10127557" y="8383650"/>
            <a:ext cx="2464355" cy="982615"/>
          </a:xfrm>
          <a:prstGeom prst="rect">
            <a:avLst/>
          </a:prstGeom>
        </p:spPr>
        <p:txBody>
          <a:bodyPr lIns="0" tIns="0" rIns="0" bIns="0" rtlCol="0" anchor="t">
            <a:spAutoFit/>
          </a:bodyPr>
          <a:lstStyle/>
          <a:p>
            <a:pPr algn="l">
              <a:lnSpc>
                <a:spcPts val="3904"/>
              </a:lnSpc>
            </a:pPr>
            <a:r>
              <a:rPr lang="en-US" sz="2789" b="1">
                <a:solidFill>
                  <a:srgbClr val="F8F8F8"/>
                </a:solidFill>
                <a:latin typeface="Helios Bold"/>
                <a:ea typeface="Helios Bold"/>
                <a:cs typeface="Helios Bold"/>
                <a:sym typeface="Helios Bold"/>
              </a:rPr>
              <a:t>CONSULTING </a:t>
            </a:r>
          </a:p>
          <a:p>
            <a:pPr algn="l">
              <a:lnSpc>
                <a:spcPts val="3904"/>
              </a:lnSpc>
              <a:spcBef>
                <a:spcPct val="0"/>
              </a:spcBef>
            </a:pPr>
            <a:r>
              <a:rPr lang="en-US" sz="2789" b="1">
                <a:solidFill>
                  <a:srgbClr val="F8F8F8"/>
                </a:solidFill>
                <a:latin typeface="Helios Bold"/>
                <a:ea typeface="Helios Bold"/>
                <a:cs typeface="Helios Bold"/>
                <a:sym typeface="Helios Bold"/>
              </a:rPr>
              <a:t>COLLECTIVE</a:t>
            </a:r>
          </a:p>
        </p:txBody>
      </p:sp>
      <p:sp>
        <p:nvSpPr>
          <p:cNvPr id="44" name="TextBox 44"/>
          <p:cNvSpPr txBox="1"/>
          <p:nvPr/>
        </p:nvSpPr>
        <p:spPr>
          <a:xfrm>
            <a:off x="13563072" y="8375934"/>
            <a:ext cx="1644104" cy="1029013"/>
          </a:xfrm>
          <a:prstGeom prst="rect">
            <a:avLst/>
          </a:prstGeom>
        </p:spPr>
        <p:txBody>
          <a:bodyPr lIns="0" tIns="0" rIns="0" bIns="0" rtlCol="0" anchor="t">
            <a:spAutoFit/>
          </a:bodyPr>
          <a:lstStyle/>
          <a:p>
            <a:pPr algn="l">
              <a:lnSpc>
                <a:spcPts val="4182"/>
              </a:lnSpc>
            </a:pPr>
            <a:r>
              <a:rPr lang="en-US" sz="2987" b="1">
                <a:solidFill>
                  <a:srgbClr val="F8F8F8"/>
                </a:solidFill>
                <a:latin typeface="Helios Bold"/>
                <a:ea typeface="Helios Bold"/>
                <a:cs typeface="Helios Bold"/>
                <a:sym typeface="Helios Bold"/>
              </a:rPr>
              <a:t>MAISON </a:t>
            </a:r>
          </a:p>
          <a:p>
            <a:pPr algn="l">
              <a:lnSpc>
                <a:spcPts val="4182"/>
              </a:lnSpc>
            </a:pPr>
            <a:r>
              <a:rPr lang="en-US" sz="2987" b="1">
                <a:solidFill>
                  <a:srgbClr val="F8F8F8"/>
                </a:solidFill>
                <a:latin typeface="Helios Bold"/>
                <a:ea typeface="Helios Bold"/>
                <a:cs typeface="Helios Bold"/>
                <a:sym typeface="Helios Bold"/>
              </a:rPr>
              <a:t>ONYX</a:t>
            </a:r>
          </a:p>
        </p:txBody>
      </p:sp>
      <p:sp>
        <p:nvSpPr>
          <p:cNvPr id="45" name="TextBox 45"/>
          <p:cNvSpPr txBox="1"/>
          <p:nvPr/>
        </p:nvSpPr>
        <p:spPr>
          <a:xfrm>
            <a:off x="2503973" y="5929806"/>
            <a:ext cx="2058888" cy="1128708"/>
          </a:xfrm>
          <a:prstGeom prst="rect">
            <a:avLst/>
          </a:prstGeom>
        </p:spPr>
        <p:txBody>
          <a:bodyPr lIns="0" tIns="0" rIns="0" bIns="0" rtlCol="0" anchor="t">
            <a:spAutoFit/>
          </a:bodyPr>
          <a:lstStyle/>
          <a:p>
            <a:pPr algn="l">
              <a:lnSpc>
                <a:spcPts val="4462"/>
              </a:lnSpc>
            </a:pPr>
            <a:r>
              <a:rPr lang="en-US" sz="3187" b="1" dirty="0">
                <a:solidFill>
                  <a:srgbClr val="F8F8F8"/>
                </a:solidFill>
                <a:latin typeface="Helios Bold"/>
                <a:ea typeface="Helios Bold"/>
                <a:cs typeface="Helios Bold"/>
                <a:sym typeface="Helios Bold"/>
              </a:rPr>
              <a:t>SPECIAL </a:t>
            </a:r>
          </a:p>
          <a:p>
            <a:pPr algn="l">
              <a:lnSpc>
                <a:spcPts val="4462"/>
              </a:lnSpc>
              <a:spcBef>
                <a:spcPct val="0"/>
              </a:spcBef>
            </a:pPr>
            <a:r>
              <a:rPr lang="en-US" sz="3187" b="1" dirty="0">
                <a:solidFill>
                  <a:srgbClr val="F8F8F8"/>
                </a:solidFill>
                <a:latin typeface="Helios Bold"/>
                <a:ea typeface="Helios Bold"/>
                <a:cs typeface="Helios Bold"/>
                <a:sym typeface="Helios Bold"/>
              </a:rPr>
              <a:t>SERVICE</a:t>
            </a:r>
          </a:p>
        </p:txBody>
      </p:sp>
      <p:sp>
        <p:nvSpPr>
          <p:cNvPr id="46" name="TextBox 46"/>
          <p:cNvSpPr txBox="1"/>
          <p:nvPr/>
        </p:nvSpPr>
        <p:spPr>
          <a:xfrm>
            <a:off x="5950900" y="6179665"/>
            <a:ext cx="2970498" cy="560737"/>
          </a:xfrm>
          <a:prstGeom prst="rect">
            <a:avLst/>
          </a:prstGeom>
        </p:spPr>
        <p:txBody>
          <a:bodyPr lIns="0" tIns="0" rIns="0" bIns="0" rtlCol="0" anchor="t">
            <a:spAutoFit/>
          </a:bodyPr>
          <a:lstStyle/>
          <a:p>
            <a:pPr algn="ctr">
              <a:lnSpc>
                <a:spcPts val="4462"/>
              </a:lnSpc>
              <a:spcBef>
                <a:spcPct val="0"/>
              </a:spcBef>
            </a:pPr>
            <a:r>
              <a:rPr lang="en-US" sz="3187" b="1">
                <a:solidFill>
                  <a:srgbClr val="F8F8F8"/>
                </a:solidFill>
                <a:latin typeface="Helios Bold"/>
                <a:ea typeface="Helios Bold"/>
                <a:cs typeface="Helios Bold"/>
                <a:sym typeface="Helios Bold"/>
              </a:rPr>
              <a:t>COUNSELLING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4F4"/>
        </a:solidFill>
        <a:effectLst/>
      </p:bgPr>
    </p:bg>
    <p:spTree>
      <p:nvGrpSpPr>
        <p:cNvPr id="1" name=""/>
        <p:cNvGrpSpPr/>
        <p:nvPr/>
      </p:nvGrpSpPr>
      <p:grpSpPr>
        <a:xfrm>
          <a:off x="0" y="0"/>
          <a:ext cx="0" cy="0"/>
          <a:chOff x="0" y="0"/>
          <a:chExt cx="0" cy="0"/>
        </a:xfrm>
      </p:grpSpPr>
      <p:sp>
        <p:nvSpPr>
          <p:cNvPr id="2" name="Freeform 2"/>
          <p:cNvSpPr/>
          <p:nvPr/>
        </p:nvSpPr>
        <p:spPr>
          <a:xfrm>
            <a:off x="2605773" y="3117111"/>
            <a:ext cx="2531565" cy="2531565"/>
          </a:xfrm>
          <a:custGeom>
            <a:avLst/>
            <a:gdLst/>
            <a:ahLst/>
            <a:cxnLst/>
            <a:rect l="l" t="t" r="r" b="b"/>
            <a:pathLst>
              <a:path w="2531565" h="2531565">
                <a:moveTo>
                  <a:pt x="0" y="0"/>
                </a:moveTo>
                <a:lnTo>
                  <a:pt x="2531565" y="0"/>
                </a:lnTo>
                <a:lnTo>
                  <a:pt x="2531565" y="2531565"/>
                </a:lnTo>
                <a:lnTo>
                  <a:pt x="0" y="2531565"/>
                </a:lnTo>
                <a:lnTo>
                  <a:pt x="0" y="0"/>
                </a:lnTo>
                <a:close/>
              </a:path>
            </a:pathLst>
          </a:custGeom>
          <a:blipFill>
            <a:blip>
              <a:alphaModFix amt="36000"/>
              <a:extLst>
                <a:ext uri="{96DAC541-7B7A-43D3-8B79-37D633B846F1}">
                  <asvg:svgBlip xmlns:asvg="http://schemas.microsoft.com/office/drawing/2016/SVG/main" r:embed="rId2"/>
                </a:ext>
              </a:extLst>
            </a:blip>
            <a:stretch>
              <a:fillRect/>
            </a:stretch>
          </a:blipFill>
        </p:spPr>
        <p:txBody>
          <a:bodyPr/>
          <a:lstStyle/>
          <a:p>
            <a:endParaRPr lang="en-CA" dirty="0"/>
          </a:p>
        </p:txBody>
      </p:sp>
      <p:grpSp>
        <p:nvGrpSpPr>
          <p:cNvPr id="3" name="Group 3"/>
          <p:cNvGrpSpPr/>
          <p:nvPr/>
        </p:nvGrpSpPr>
        <p:grpSpPr>
          <a:xfrm>
            <a:off x="2989277" y="3533984"/>
            <a:ext cx="1764555" cy="1764555"/>
            <a:chOff x="1061402" y="61663"/>
            <a:chExt cx="689472" cy="689472"/>
          </a:xfrm>
        </p:grpSpPr>
        <p:sp>
          <p:nvSpPr>
            <p:cNvPr id="4" name="Freeform 4"/>
            <p:cNvSpPr/>
            <p:nvPr/>
          </p:nvSpPr>
          <p:spPr>
            <a:xfrm>
              <a:off x="1061402" y="61663"/>
              <a:ext cx="689472" cy="689472"/>
            </a:xfrm>
            <a:custGeom>
              <a:avLst/>
              <a:gdLst/>
              <a:ahLst/>
              <a:cxnLst/>
              <a:rect l="l" t="t" r="r" b="b"/>
              <a:pathLst>
                <a:path w="689472" h="689472">
                  <a:moveTo>
                    <a:pt x="450003" y="43603"/>
                  </a:moveTo>
                  <a:lnTo>
                    <a:pt x="645869" y="239469"/>
                  </a:lnTo>
                  <a:cubicBezTo>
                    <a:pt x="704006" y="297606"/>
                    <a:pt x="704006" y="391866"/>
                    <a:pt x="645869" y="450003"/>
                  </a:cubicBezTo>
                  <a:lnTo>
                    <a:pt x="450003" y="645869"/>
                  </a:lnTo>
                  <a:cubicBezTo>
                    <a:pt x="391866" y="704006"/>
                    <a:pt x="297606" y="704006"/>
                    <a:pt x="239469" y="645869"/>
                  </a:cubicBezTo>
                  <a:lnTo>
                    <a:pt x="43603" y="450003"/>
                  </a:lnTo>
                  <a:cubicBezTo>
                    <a:pt x="-14534" y="391866"/>
                    <a:pt x="-14534" y="297606"/>
                    <a:pt x="43603" y="239469"/>
                  </a:cubicBezTo>
                  <a:lnTo>
                    <a:pt x="239469" y="43603"/>
                  </a:lnTo>
                  <a:cubicBezTo>
                    <a:pt x="297606" y="-14534"/>
                    <a:pt x="391866" y="-14534"/>
                    <a:pt x="450003" y="43603"/>
                  </a:cubicBezTo>
                  <a:close/>
                </a:path>
              </a:pathLst>
            </a:custGeom>
            <a:solidFill>
              <a:srgbClr val="153969"/>
            </a:solidFill>
          </p:spPr>
        </p:sp>
        <p:sp>
          <p:nvSpPr>
            <p:cNvPr id="5" name="TextBox 5"/>
            <p:cNvSpPr txBox="1"/>
            <p:nvPr/>
          </p:nvSpPr>
          <p:spPr>
            <a:xfrm>
              <a:off x="1142922" y="111125"/>
              <a:ext cx="533400" cy="590550"/>
            </a:xfrm>
            <a:prstGeom prst="rect">
              <a:avLst/>
            </a:prstGeom>
          </p:spPr>
          <p:txBody>
            <a:bodyPr lIns="50800" tIns="50800" rIns="50800" bIns="50800" rtlCol="0" anchor="ctr"/>
            <a:lstStyle/>
            <a:p>
              <a:pPr algn="ctr">
                <a:lnSpc>
                  <a:spcPts val="4199"/>
                </a:lnSpc>
              </a:pPr>
              <a:r>
                <a:rPr lang="en-US" sz="2999" b="1" dirty="0">
                  <a:solidFill>
                    <a:srgbClr val="FFFFFF"/>
                  </a:solidFill>
                  <a:latin typeface="Helios Bold"/>
                  <a:ea typeface="Helios Bold"/>
                  <a:cs typeface="Helios Bold"/>
                  <a:sym typeface="Helios Bold"/>
                </a:rPr>
                <a:t>2026</a:t>
              </a:r>
            </a:p>
          </p:txBody>
        </p:sp>
      </p:grpSp>
      <p:grpSp>
        <p:nvGrpSpPr>
          <p:cNvPr id="6" name="Group 6"/>
          <p:cNvGrpSpPr/>
          <p:nvPr/>
        </p:nvGrpSpPr>
        <p:grpSpPr>
          <a:xfrm>
            <a:off x="2619220" y="829985"/>
            <a:ext cx="13049553" cy="1927341"/>
            <a:chOff x="-4" y="688840"/>
            <a:chExt cx="17399404" cy="2569788"/>
          </a:xfrm>
        </p:grpSpPr>
        <p:sp>
          <p:nvSpPr>
            <p:cNvPr id="7" name="TextBox 7"/>
            <p:cNvSpPr txBox="1"/>
            <p:nvPr/>
          </p:nvSpPr>
          <p:spPr>
            <a:xfrm>
              <a:off x="-4" y="688840"/>
              <a:ext cx="17399404" cy="1507066"/>
            </a:xfrm>
            <a:prstGeom prst="rect">
              <a:avLst/>
            </a:prstGeom>
          </p:spPr>
          <p:txBody>
            <a:bodyPr lIns="0" tIns="0" rIns="0" bIns="0" rtlCol="0" anchor="t">
              <a:spAutoFit/>
            </a:bodyPr>
            <a:lstStyle/>
            <a:p>
              <a:pPr algn="ctr">
                <a:lnSpc>
                  <a:spcPts val="9099"/>
                </a:lnSpc>
              </a:pPr>
              <a:r>
                <a:rPr lang="en-US" sz="7099" b="1" dirty="0">
                  <a:solidFill>
                    <a:srgbClr val="083460"/>
                  </a:solidFill>
                  <a:latin typeface="Helios Bold"/>
                  <a:sym typeface="Helios Bold"/>
                </a:rPr>
                <a:t>Our Milestones</a:t>
              </a:r>
            </a:p>
          </p:txBody>
        </p:sp>
        <p:sp>
          <p:nvSpPr>
            <p:cNvPr id="8" name="TextBox 8"/>
            <p:cNvSpPr txBox="1"/>
            <p:nvPr/>
          </p:nvSpPr>
          <p:spPr>
            <a:xfrm>
              <a:off x="845430" y="2551025"/>
              <a:ext cx="15708540" cy="707603"/>
            </a:xfrm>
            <a:prstGeom prst="rect">
              <a:avLst/>
            </a:prstGeom>
          </p:spPr>
          <p:txBody>
            <a:bodyPr lIns="0" tIns="0" rIns="0" bIns="0" rtlCol="0" anchor="t">
              <a:spAutoFit/>
            </a:bodyPr>
            <a:lstStyle/>
            <a:p>
              <a:pPr algn="ctr">
                <a:lnSpc>
                  <a:spcPts val="4479"/>
                </a:lnSpc>
              </a:pPr>
              <a:r>
                <a:rPr lang="en-US" sz="3199" dirty="0">
                  <a:solidFill>
                    <a:srgbClr val="2A2E3A"/>
                  </a:solidFill>
                  <a:latin typeface="Helios"/>
                  <a:ea typeface="Helios"/>
                  <a:cs typeface="Helios"/>
                  <a:sym typeface="Helios"/>
                </a:rPr>
                <a:t>Rebuilding With Purpose. Growing With Intention</a:t>
              </a:r>
              <a:r>
                <a:rPr lang="en-US" sz="3199" u="none" dirty="0">
                  <a:solidFill>
                    <a:srgbClr val="2A2E3A"/>
                  </a:solidFill>
                  <a:latin typeface="Helios"/>
                  <a:ea typeface="Helios"/>
                  <a:cs typeface="Helios"/>
                  <a:sym typeface="Helios"/>
                </a:rPr>
                <a:t>.</a:t>
              </a:r>
            </a:p>
          </p:txBody>
        </p:sp>
      </p:grpSp>
      <p:sp>
        <p:nvSpPr>
          <p:cNvPr id="10" name="TextBox 10"/>
          <p:cNvSpPr txBox="1"/>
          <p:nvPr/>
        </p:nvSpPr>
        <p:spPr>
          <a:xfrm>
            <a:off x="1752600" y="5972602"/>
            <a:ext cx="7769906" cy="3639779"/>
          </a:xfrm>
          <a:prstGeom prst="rect">
            <a:avLst/>
          </a:prstGeom>
        </p:spPr>
        <p:txBody>
          <a:bodyPr wrap="square" lIns="0" tIns="0" rIns="0" bIns="0" rtlCol="0" anchor="t">
            <a:spAutoFit/>
          </a:bodyPr>
          <a:lstStyle/>
          <a:p>
            <a:pPr marL="457200" lvl="0" indent="-457200">
              <a:lnSpc>
                <a:spcPts val="3639"/>
              </a:lnSpc>
              <a:spcBef>
                <a:spcPct val="0"/>
              </a:spcBef>
              <a:buFont typeface="Arial" panose="020B0604020202020204" pitchFamily="34" charset="0"/>
              <a:buChar char="•"/>
            </a:pPr>
            <a:r>
              <a:rPr lang="en-US" sz="2197" b="1" dirty="0">
                <a:solidFill>
                  <a:srgbClr val="083460"/>
                </a:solidFill>
                <a:latin typeface="Helios"/>
                <a:sym typeface="Helios"/>
              </a:rPr>
              <a:t>Rebuilding </a:t>
            </a:r>
            <a:r>
              <a:rPr lang="en-US" sz="2197" dirty="0">
                <a:solidFill>
                  <a:srgbClr val="083460"/>
                </a:solidFill>
                <a:latin typeface="Helios"/>
                <a:sym typeface="Helios"/>
              </a:rPr>
              <a:t>trust and reconnecting with donors, partners, and foundations</a:t>
            </a:r>
          </a:p>
          <a:p>
            <a:pPr marL="457200" lvl="0" indent="-457200">
              <a:lnSpc>
                <a:spcPts val="3639"/>
              </a:lnSpc>
              <a:spcBef>
                <a:spcPct val="0"/>
              </a:spcBef>
              <a:buFont typeface="Arial" panose="020B0604020202020204" pitchFamily="34" charset="0"/>
              <a:buChar char="•"/>
            </a:pPr>
            <a:r>
              <a:rPr lang="en-US" sz="2197" b="1" dirty="0">
                <a:solidFill>
                  <a:srgbClr val="083460"/>
                </a:solidFill>
                <a:latin typeface="Helios"/>
                <a:sym typeface="Helios"/>
              </a:rPr>
              <a:t>Re‑establishing our presence </a:t>
            </a:r>
            <a:r>
              <a:rPr lang="en-US" sz="2197" dirty="0">
                <a:solidFill>
                  <a:srgbClr val="083460"/>
                </a:solidFill>
                <a:latin typeface="Helios"/>
                <a:sym typeface="Helios"/>
              </a:rPr>
              <a:t>and voice after a period of transition</a:t>
            </a:r>
          </a:p>
          <a:p>
            <a:pPr marL="457200" lvl="0" indent="-457200">
              <a:lnSpc>
                <a:spcPts val="3639"/>
              </a:lnSpc>
              <a:spcBef>
                <a:spcPct val="0"/>
              </a:spcBef>
              <a:buFont typeface="Arial" panose="020B0604020202020204" pitchFamily="34" charset="0"/>
              <a:buChar char="•"/>
            </a:pPr>
            <a:r>
              <a:rPr lang="en-US" sz="2197" b="1" dirty="0">
                <a:solidFill>
                  <a:srgbClr val="083460"/>
                </a:solidFill>
                <a:latin typeface="Helios"/>
                <a:sym typeface="Helios"/>
              </a:rPr>
              <a:t>Strengthening our internal systems </a:t>
            </a:r>
            <a:r>
              <a:rPr lang="en-US" sz="2197" dirty="0">
                <a:solidFill>
                  <a:srgbClr val="083460"/>
                </a:solidFill>
                <a:latin typeface="Helios"/>
                <a:sym typeface="Helios"/>
              </a:rPr>
              <a:t>so our relationships are supported consistently</a:t>
            </a:r>
          </a:p>
          <a:p>
            <a:pPr marL="457200" lvl="0" indent="-457200">
              <a:lnSpc>
                <a:spcPts val="3639"/>
              </a:lnSpc>
              <a:spcBef>
                <a:spcPct val="0"/>
              </a:spcBef>
              <a:buFont typeface="Arial" panose="020B0604020202020204" pitchFamily="34" charset="0"/>
              <a:buChar char="•"/>
            </a:pPr>
            <a:r>
              <a:rPr lang="en-US" sz="2197" b="1" dirty="0">
                <a:solidFill>
                  <a:srgbClr val="083460"/>
                </a:solidFill>
                <a:latin typeface="Helios"/>
                <a:sym typeface="Helios"/>
              </a:rPr>
              <a:t>Clarifying our story </a:t>
            </a:r>
            <a:r>
              <a:rPr lang="en-US" sz="2197" dirty="0">
                <a:solidFill>
                  <a:srgbClr val="083460"/>
                </a:solidFill>
                <a:latin typeface="Helios"/>
                <a:sym typeface="Helios"/>
              </a:rPr>
              <a:t>and how we show up in the ecosystem</a:t>
            </a:r>
          </a:p>
        </p:txBody>
      </p:sp>
      <p:sp>
        <p:nvSpPr>
          <p:cNvPr id="15" name="TextBox 15"/>
          <p:cNvSpPr txBox="1"/>
          <p:nvPr/>
        </p:nvSpPr>
        <p:spPr>
          <a:xfrm>
            <a:off x="6402157" y="4333725"/>
            <a:ext cx="1365122" cy="1511385"/>
          </a:xfrm>
          <a:prstGeom prst="rect">
            <a:avLst/>
          </a:prstGeom>
        </p:spPr>
        <p:txBody>
          <a:bodyPr lIns="50800" tIns="50800" rIns="50800" bIns="50800" rtlCol="0" anchor="ctr"/>
          <a:lstStyle/>
          <a:p>
            <a:pPr algn="ctr">
              <a:lnSpc>
                <a:spcPts val="4199"/>
              </a:lnSpc>
            </a:pPr>
            <a:endParaRPr lang="en-US" sz="2999" b="1" dirty="0">
              <a:solidFill>
                <a:srgbClr val="FFFFFF"/>
              </a:solidFill>
              <a:latin typeface="Helios Bold"/>
              <a:ea typeface="Helios Bold"/>
              <a:cs typeface="Helios Bold"/>
              <a:sym typeface="Helios Bold"/>
            </a:endParaRPr>
          </a:p>
        </p:txBody>
      </p:sp>
      <p:sp>
        <p:nvSpPr>
          <p:cNvPr id="22" name="AutoShape 22"/>
          <p:cNvSpPr/>
          <p:nvPr/>
        </p:nvSpPr>
        <p:spPr>
          <a:xfrm>
            <a:off x="12469065" y="5143500"/>
            <a:ext cx="1586999" cy="38100"/>
          </a:xfrm>
          <a:prstGeom prst="line">
            <a:avLst/>
          </a:prstGeom>
          <a:ln w="38100" cap="flat">
            <a:solidFill>
              <a:srgbClr val="F4F4F4"/>
            </a:solidFill>
            <a:prstDash val="solid"/>
            <a:headEnd type="none" w="sm" len="sm"/>
            <a:tailEnd type="none" w="sm" len="sm"/>
          </a:ln>
        </p:spPr>
      </p:sp>
      <p:sp>
        <p:nvSpPr>
          <p:cNvPr id="23" name="TextBox 23"/>
          <p:cNvSpPr txBox="1"/>
          <p:nvPr/>
        </p:nvSpPr>
        <p:spPr>
          <a:xfrm>
            <a:off x="10287000" y="5992773"/>
            <a:ext cx="6602257" cy="3645485"/>
          </a:xfrm>
          <a:prstGeom prst="rect">
            <a:avLst/>
          </a:prstGeom>
        </p:spPr>
        <p:txBody>
          <a:bodyPr wrap="square" lIns="0" tIns="0" rIns="0" bIns="0" rtlCol="0" anchor="t">
            <a:spAutoFit/>
          </a:bodyPr>
          <a:lstStyle/>
          <a:p>
            <a:pPr marL="457200" lvl="0" indent="-457200">
              <a:lnSpc>
                <a:spcPts val="3639"/>
              </a:lnSpc>
              <a:spcBef>
                <a:spcPct val="0"/>
              </a:spcBef>
              <a:buFont typeface="Arial" panose="020B0604020202020204" pitchFamily="34" charset="0"/>
              <a:buChar char="•"/>
            </a:pPr>
            <a:r>
              <a:rPr lang="en-US" sz="2197" b="1" dirty="0">
                <a:solidFill>
                  <a:srgbClr val="083460"/>
                </a:solidFill>
                <a:latin typeface="Helios"/>
                <a:sym typeface="Helios"/>
              </a:rPr>
              <a:t>Deepening long‑term partnerships </a:t>
            </a:r>
            <a:r>
              <a:rPr lang="en-US" sz="2197" dirty="0">
                <a:solidFill>
                  <a:srgbClr val="083460"/>
                </a:solidFill>
                <a:latin typeface="Helios"/>
                <a:sym typeface="Helios"/>
              </a:rPr>
              <a:t>rooted in shared purpose</a:t>
            </a:r>
          </a:p>
          <a:p>
            <a:pPr marL="457200" lvl="0" indent="-457200">
              <a:lnSpc>
                <a:spcPts val="3639"/>
              </a:lnSpc>
              <a:spcBef>
                <a:spcPct val="0"/>
              </a:spcBef>
              <a:buFont typeface="Arial" panose="020B0604020202020204" pitchFamily="34" charset="0"/>
              <a:buChar char="•"/>
            </a:pPr>
            <a:r>
              <a:rPr lang="en-US" sz="2197" b="1" dirty="0">
                <a:solidFill>
                  <a:srgbClr val="083460"/>
                </a:solidFill>
                <a:latin typeface="Helios"/>
                <a:sym typeface="Helios"/>
              </a:rPr>
              <a:t>Expanding our funding </a:t>
            </a:r>
            <a:r>
              <a:rPr lang="en-US" sz="2197" dirty="0">
                <a:solidFill>
                  <a:srgbClr val="083460"/>
                </a:solidFill>
                <a:latin typeface="Helios"/>
                <a:sym typeface="Helios"/>
              </a:rPr>
              <a:t>ecosystem with clarity and confidence</a:t>
            </a:r>
          </a:p>
          <a:p>
            <a:pPr marL="457200" lvl="0" indent="-457200">
              <a:lnSpc>
                <a:spcPts val="3639"/>
              </a:lnSpc>
              <a:spcBef>
                <a:spcPct val="0"/>
              </a:spcBef>
              <a:buFont typeface="Arial" panose="020B0604020202020204" pitchFamily="34" charset="0"/>
              <a:buChar char="•"/>
            </a:pPr>
            <a:r>
              <a:rPr lang="en-US" sz="2197" b="1" dirty="0">
                <a:solidFill>
                  <a:srgbClr val="083460"/>
                </a:solidFill>
                <a:latin typeface="Helios"/>
                <a:sym typeface="Helios"/>
              </a:rPr>
              <a:t>Building </a:t>
            </a:r>
            <a:r>
              <a:rPr lang="en-US" sz="2197" dirty="0">
                <a:solidFill>
                  <a:srgbClr val="083460"/>
                </a:solidFill>
                <a:latin typeface="Helios"/>
                <a:sym typeface="Helios"/>
              </a:rPr>
              <a:t>a development engine that is consistent, strategic, and future‑ready</a:t>
            </a:r>
          </a:p>
          <a:p>
            <a:pPr marL="457200" lvl="0" indent="-457200">
              <a:lnSpc>
                <a:spcPts val="3639"/>
              </a:lnSpc>
              <a:spcBef>
                <a:spcPct val="0"/>
              </a:spcBef>
              <a:buFont typeface="Arial" panose="020B0604020202020204" pitchFamily="34" charset="0"/>
              <a:buChar char="•"/>
            </a:pPr>
            <a:r>
              <a:rPr lang="en-US" sz="2197" b="1" dirty="0">
                <a:solidFill>
                  <a:srgbClr val="083460"/>
                </a:solidFill>
                <a:latin typeface="Helios"/>
                <a:sym typeface="Helios"/>
              </a:rPr>
              <a:t>Positioning DESTA </a:t>
            </a:r>
            <a:r>
              <a:rPr lang="en-US" sz="2197" dirty="0">
                <a:solidFill>
                  <a:srgbClr val="083460"/>
                </a:solidFill>
                <a:latin typeface="Helios"/>
                <a:sym typeface="Helios"/>
              </a:rPr>
              <a:t>as a trusted leader in Justice &amp; Culture.</a:t>
            </a:r>
          </a:p>
        </p:txBody>
      </p:sp>
      <p:sp>
        <p:nvSpPr>
          <p:cNvPr id="24" name="Freeform 24"/>
          <p:cNvSpPr/>
          <p:nvPr/>
        </p:nvSpPr>
        <p:spPr>
          <a:xfrm>
            <a:off x="13744443" y="3155420"/>
            <a:ext cx="2531565" cy="2531565"/>
          </a:xfrm>
          <a:custGeom>
            <a:avLst/>
            <a:gdLst/>
            <a:ahLst/>
            <a:cxnLst/>
            <a:rect l="l" t="t" r="r" b="b"/>
            <a:pathLst>
              <a:path w="2531565" h="2531565">
                <a:moveTo>
                  <a:pt x="0" y="0"/>
                </a:moveTo>
                <a:lnTo>
                  <a:pt x="2531565" y="0"/>
                </a:lnTo>
                <a:lnTo>
                  <a:pt x="2531565" y="2531565"/>
                </a:lnTo>
                <a:lnTo>
                  <a:pt x="0" y="2531565"/>
                </a:lnTo>
                <a:lnTo>
                  <a:pt x="0" y="0"/>
                </a:lnTo>
                <a:close/>
              </a:path>
            </a:pathLst>
          </a:custGeom>
          <a:blipFill>
            <a:blip>
              <a:alphaModFix amt="36000"/>
              <a:extLst>
                <a:ext uri="{96DAC541-7B7A-43D3-8B79-37D633B846F1}">
                  <asvg:svgBlip xmlns:asvg="http://schemas.microsoft.com/office/drawing/2016/SVG/main" r:embed="rId2"/>
                </a:ext>
              </a:extLst>
            </a:blip>
            <a:stretch>
              <a:fillRect/>
            </a:stretch>
          </a:blipFill>
        </p:spPr>
      </p:sp>
      <p:grpSp>
        <p:nvGrpSpPr>
          <p:cNvPr id="25" name="Group 25"/>
          <p:cNvGrpSpPr/>
          <p:nvPr/>
        </p:nvGrpSpPr>
        <p:grpSpPr>
          <a:xfrm>
            <a:off x="13994608" y="3355997"/>
            <a:ext cx="2080186" cy="2080186"/>
            <a:chOff x="0" y="0"/>
            <a:chExt cx="812800" cy="812800"/>
          </a:xfrm>
        </p:grpSpPr>
        <p:sp>
          <p:nvSpPr>
            <p:cNvPr id="26" name="Freeform 26"/>
            <p:cNvSpPr/>
            <p:nvPr/>
          </p:nvSpPr>
          <p:spPr>
            <a:xfrm>
              <a:off x="61664" y="61664"/>
              <a:ext cx="689472" cy="689472"/>
            </a:xfrm>
            <a:custGeom>
              <a:avLst/>
              <a:gdLst/>
              <a:ahLst/>
              <a:cxnLst/>
              <a:rect l="l" t="t" r="r" b="b"/>
              <a:pathLst>
                <a:path w="689472" h="689472">
                  <a:moveTo>
                    <a:pt x="450003" y="43603"/>
                  </a:moveTo>
                  <a:lnTo>
                    <a:pt x="645869" y="239469"/>
                  </a:lnTo>
                  <a:cubicBezTo>
                    <a:pt x="704006" y="297606"/>
                    <a:pt x="704006" y="391866"/>
                    <a:pt x="645869" y="450003"/>
                  </a:cubicBezTo>
                  <a:lnTo>
                    <a:pt x="450003" y="645869"/>
                  </a:lnTo>
                  <a:cubicBezTo>
                    <a:pt x="391866" y="704006"/>
                    <a:pt x="297606" y="704006"/>
                    <a:pt x="239469" y="645869"/>
                  </a:cubicBezTo>
                  <a:lnTo>
                    <a:pt x="43603" y="450003"/>
                  </a:lnTo>
                  <a:cubicBezTo>
                    <a:pt x="-14534" y="391866"/>
                    <a:pt x="-14534" y="297606"/>
                    <a:pt x="43603" y="239469"/>
                  </a:cubicBezTo>
                  <a:lnTo>
                    <a:pt x="239469" y="43603"/>
                  </a:lnTo>
                  <a:cubicBezTo>
                    <a:pt x="297606" y="-14534"/>
                    <a:pt x="391866" y="-14534"/>
                    <a:pt x="450003" y="43603"/>
                  </a:cubicBezTo>
                  <a:close/>
                </a:path>
              </a:pathLst>
            </a:custGeom>
            <a:solidFill>
              <a:srgbClr val="153969"/>
            </a:solidFill>
          </p:spPr>
        </p:sp>
        <p:sp>
          <p:nvSpPr>
            <p:cNvPr id="27" name="TextBox 27"/>
            <p:cNvSpPr txBox="1"/>
            <p:nvPr/>
          </p:nvSpPr>
          <p:spPr>
            <a:xfrm>
              <a:off x="139700" y="82550"/>
              <a:ext cx="533400" cy="590550"/>
            </a:xfrm>
            <a:prstGeom prst="rect">
              <a:avLst/>
            </a:prstGeom>
          </p:spPr>
          <p:txBody>
            <a:bodyPr lIns="50800" tIns="50800" rIns="50800" bIns="50800" rtlCol="0" anchor="ctr"/>
            <a:lstStyle/>
            <a:p>
              <a:pPr algn="ctr">
                <a:lnSpc>
                  <a:spcPts val="4199"/>
                </a:lnSpc>
              </a:pPr>
              <a:r>
                <a:rPr lang="en-US" sz="2999" b="1" dirty="0">
                  <a:solidFill>
                    <a:srgbClr val="FFFFFF"/>
                  </a:solidFill>
                  <a:latin typeface="Helios Bold"/>
                  <a:ea typeface="Helios Bold"/>
                  <a:cs typeface="Helios Bold"/>
                  <a:sym typeface="Helios Bold"/>
                </a:rPr>
                <a:t>2029</a:t>
              </a:r>
            </a:p>
          </p:txBody>
        </p:sp>
      </p:grpSp>
      <p:sp>
        <p:nvSpPr>
          <p:cNvPr id="28" name="Flèche : droite 27">
            <a:extLst>
              <a:ext uri="{FF2B5EF4-FFF2-40B4-BE49-F238E27FC236}">
                <a16:creationId xmlns:a16="http://schemas.microsoft.com/office/drawing/2014/main" id="{D5DE850F-7F01-1F7F-FCFE-B2609DAA6205}"/>
              </a:ext>
            </a:extLst>
          </p:cNvPr>
          <p:cNvSpPr/>
          <p:nvPr/>
        </p:nvSpPr>
        <p:spPr>
          <a:xfrm>
            <a:off x="5838411" y="4293823"/>
            <a:ext cx="7331726" cy="484632"/>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4F4"/>
        </a:solidFill>
        <a:effectLst/>
      </p:bgPr>
    </p:bg>
    <p:spTree>
      <p:nvGrpSpPr>
        <p:cNvPr id="1" name=""/>
        <p:cNvGrpSpPr/>
        <p:nvPr/>
      </p:nvGrpSpPr>
      <p:grpSpPr>
        <a:xfrm>
          <a:off x="0" y="0"/>
          <a:ext cx="0" cy="0"/>
          <a:chOff x="0" y="0"/>
          <a:chExt cx="0" cy="0"/>
        </a:xfrm>
      </p:grpSpPr>
      <p:grpSp>
        <p:nvGrpSpPr>
          <p:cNvPr id="2" name="Group 2"/>
          <p:cNvGrpSpPr/>
          <p:nvPr/>
        </p:nvGrpSpPr>
        <p:grpSpPr>
          <a:xfrm>
            <a:off x="-371685" y="0"/>
            <a:ext cx="19830016" cy="1924928"/>
            <a:chOff x="0" y="0"/>
            <a:chExt cx="5222720" cy="506977"/>
          </a:xfrm>
        </p:grpSpPr>
        <p:sp>
          <p:nvSpPr>
            <p:cNvPr id="3" name="Freeform 3"/>
            <p:cNvSpPr/>
            <p:nvPr/>
          </p:nvSpPr>
          <p:spPr>
            <a:xfrm>
              <a:off x="0" y="0"/>
              <a:ext cx="5222720" cy="506977"/>
            </a:xfrm>
            <a:custGeom>
              <a:avLst/>
              <a:gdLst/>
              <a:ahLst/>
              <a:cxnLst/>
              <a:rect l="l" t="t" r="r" b="b"/>
              <a:pathLst>
                <a:path w="5222720" h="506977">
                  <a:moveTo>
                    <a:pt x="0" y="0"/>
                  </a:moveTo>
                  <a:lnTo>
                    <a:pt x="5222720" y="0"/>
                  </a:lnTo>
                  <a:lnTo>
                    <a:pt x="5222720" y="506977"/>
                  </a:lnTo>
                  <a:lnTo>
                    <a:pt x="0" y="506977"/>
                  </a:lnTo>
                  <a:close/>
                </a:path>
              </a:pathLst>
            </a:custGeom>
            <a:solidFill>
              <a:srgbClr val="083460"/>
            </a:solidFill>
          </p:spPr>
        </p:sp>
        <p:sp>
          <p:nvSpPr>
            <p:cNvPr id="4" name="TextBox 4"/>
            <p:cNvSpPr txBox="1"/>
            <p:nvPr/>
          </p:nvSpPr>
          <p:spPr>
            <a:xfrm>
              <a:off x="0" y="-19050"/>
              <a:ext cx="5222720" cy="526027"/>
            </a:xfrm>
            <a:prstGeom prst="rect">
              <a:avLst/>
            </a:prstGeom>
          </p:spPr>
          <p:txBody>
            <a:bodyPr lIns="50800" tIns="50800" rIns="50800" bIns="50800" rtlCol="0" anchor="ctr"/>
            <a:lstStyle/>
            <a:p>
              <a:pPr algn="ctr">
                <a:lnSpc>
                  <a:spcPts val="2340"/>
                </a:lnSpc>
              </a:pPr>
              <a:endParaRPr/>
            </a:p>
          </p:txBody>
        </p:sp>
      </p:grpSp>
      <p:sp>
        <p:nvSpPr>
          <p:cNvPr id="5" name="TextBox 5"/>
          <p:cNvSpPr txBox="1"/>
          <p:nvPr/>
        </p:nvSpPr>
        <p:spPr>
          <a:xfrm>
            <a:off x="4639504" y="415925"/>
            <a:ext cx="9008992" cy="1149350"/>
          </a:xfrm>
          <a:prstGeom prst="rect">
            <a:avLst/>
          </a:prstGeom>
        </p:spPr>
        <p:txBody>
          <a:bodyPr lIns="0" tIns="0" rIns="0" bIns="0" rtlCol="0" anchor="t">
            <a:spAutoFit/>
          </a:bodyPr>
          <a:lstStyle/>
          <a:p>
            <a:pPr algn="ctr">
              <a:lnSpc>
                <a:spcPts val="9099"/>
              </a:lnSpc>
            </a:pPr>
            <a:r>
              <a:rPr lang="en-US" sz="6999" b="1">
                <a:solidFill>
                  <a:srgbClr val="FFFFFF"/>
                </a:solidFill>
                <a:latin typeface="Helios Bold"/>
                <a:ea typeface="Helios Bold"/>
                <a:cs typeface="Helios Bold"/>
                <a:sym typeface="Helios Bold"/>
              </a:rPr>
              <a:t>Organizational Chart</a:t>
            </a:r>
          </a:p>
        </p:txBody>
      </p:sp>
      <p:sp>
        <p:nvSpPr>
          <p:cNvPr id="6" name="AutoShape 6"/>
          <p:cNvSpPr/>
          <p:nvPr/>
        </p:nvSpPr>
        <p:spPr>
          <a:xfrm flipH="1" flipV="1">
            <a:off x="16304007" y="6407688"/>
            <a:ext cx="3597" cy="977694"/>
          </a:xfrm>
          <a:prstGeom prst="line">
            <a:avLst/>
          </a:prstGeom>
          <a:ln w="19050" cap="flat">
            <a:solidFill>
              <a:srgbClr val="003882"/>
            </a:solidFill>
            <a:prstDash val="solid"/>
            <a:headEnd type="none" w="sm" len="sm"/>
            <a:tailEnd type="none" w="sm" len="sm"/>
          </a:ln>
        </p:spPr>
      </p:sp>
      <p:sp>
        <p:nvSpPr>
          <p:cNvPr id="7" name="AutoShape 7"/>
          <p:cNvSpPr/>
          <p:nvPr/>
        </p:nvSpPr>
        <p:spPr>
          <a:xfrm flipH="1" flipV="1">
            <a:off x="10792463" y="6407520"/>
            <a:ext cx="3597" cy="977694"/>
          </a:xfrm>
          <a:prstGeom prst="line">
            <a:avLst/>
          </a:prstGeom>
          <a:ln w="19050" cap="flat">
            <a:solidFill>
              <a:srgbClr val="003882"/>
            </a:solidFill>
            <a:prstDash val="solid"/>
            <a:headEnd type="none" w="sm" len="sm"/>
            <a:tailEnd type="none" w="sm" len="sm"/>
          </a:ln>
        </p:spPr>
      </p:sp>
      <p:sp>
        <p:nvSpPr>
          <p:cNvPr id="8" name="AutoShape 8"/>
          <p:cNvSpPr/>
          <p:nvPr/>
        </p:nvSpPr>
        <p:spPr>
          <a:xfrm flipH="1" flipV="1">
            <a:off x="13670604" y="6407434"/>
            <a:ext cx="3597" cy="977694"/>
          </a:xfrm>
          <a:prstGeom prst="line">
            <a:avLst/>
          </a:prstGeom>
          <a:ln w="19050" cap="flat">
            <a:solidFill>
              <a:srgbClr val="003882"/>
            </a:solidFill>
            <a:prstDash val="solid"/>
            <a:headEnd type="none" w="sm" len="sm"/>
            <a:tailEnd type="none" w="sm" len="sm"/>
          </a:ln>
        </p:spPr>
      </p:sp>
      <p:sp>
        <p:nvSpPr>
          <p:cNvPr id="9" name="AutoShape 9"/>
          <p:cNvSpPr/>
          <p:nvPr/>
        </p:nvSpPr>
        <p:spPr>
          <a:xfrm flipH="1" flipV="1">
            <a:off x="4966290" y="6407391"/>
            <a:ext cx="3597" cy="977694"/>
          </a:xfrm>
          <a:prstGeom prst="line">
            <a:avLst/>
          </a:prstGeom>
          <a:ln w="19050" cap="flat">
            <a:solidFill>
              <a:srgbClr val="003882"/>
            </a:solidFill>
            <a:prstDash val="solid"/>
            <a:headEnd type="none" w="sm" len="sm"/>
            <a:tailEnd type="none" w="sm" len="sm"/>
          </a:ln>
        </p:spPr>
      </p:sp>
      <p:sp>
        <p:nvSpPr>
          <p:cNvPr id="10" name="AutoShape 10"/>
          <p:cNvSpPr/>
          <p:nvPr/>
        </p:nvSpPr>
        <p:spPr>
          <a:xfrm flipV="1">
            <a:off x="7489060" y="6398215"/>
            <a:ext cx="0" cy="1012706"/>
          </a:xfrm>
          <a:prstGeom prst="line">
            <a:avLst/>
          </a:prstGeom>
          <a:ln w="19050" cap="flat">
            <a:solidFill>
              <a:srgbClr val="003882"/>
            </a:solidFill>
            <a:prstDash val="solid"/>
            <a:headEnd type="none" w="sm" len="sm"/>
            <a:tailEnd type="none" w="sm" len="sm"/>
          </a:ln>
        </p:spPr>
      </p:sp>
      <p:sp>
        <p:nvSpPr>
          <p:cNvPr id="11" name="AutoShape 11"/>
          <p:cNvSpPr/>
          <p:nvPr/>
        </p:nvSpPr>
        <p:spPr>
          <a:xfrm flipV="1">
            <a:off x="8111878" y="5276942"/>
            <a:ext cx="0" cy="1116238"/>
          </a:xfrm>
          <a:prstGeom prst="line">
            <a:avLst/>
          </a:prstGeom>
          <a:ln w="19050" cap="flat">
            <a:solidFill>
              <a:srgbClr val="003882"/>
            </a:solidFill>
            <a:prstDash val="solid"/>
            <a:headEnd type="none" w="sm" len="sm"/>
            <a:tailEnd type="none" w="sm" len="sm"/>
          </a:ln>
        </p:spPr>
      </p:sp>
      <p:sp>
        <p:nvSpPr>
          <p:cNvPr id="12" name="AutoShape 12"/>
          <p:cNvSpPr/>
          <p:nvPr/>
        </p:nvSpPr>
        <p:spPr>
          <a:xfrm flipH="1" flipV="1">
            <a:off x="2038516" y="6407477"/>
            <a:ext cx="3597" cy="977694"/>
          </a:xfrm>
          <a:prstGeom prst="line">
            <a:avLst/>
          </a:prstGeom>
          <a:ln w="19050" cap="flat">
            <a:solidFill>
              <a:srgbClr val="003882"/>
            </a:solidFill>
            <a:prstDash val="solid"/>
            <a:headEnd type="none" w="sm" len="sm"/>
            <a:tailEnd type="none" w="sm" len="sm"/>
          </a:ln>
        </p:spPr>
      </p:sp>
      <p:sp>
        <p:nvSpPr>
          <p:cNvPr id="13" name="AutoShape 13"/>
          <p:cNvSpPr/>
          <p:nvPr/>
        </p:nvSpPr>
        <p:spPr>
          <a:xfrm flipH="1" flipV="1">
            <a:off x="9312177" y="3823837"/>
            <a:ext cx="14422" cy="1077526"/>
          </a:xfrm>
          <a:prstGeom prst="line">
            <a:avLst/>
          </a:prstGeom>
          <a:ln w="19050" cap="flat">
            <a:solidFill>
              <a:srgbClr val="003882"/>
            </a:solidFill>
            <a:prstDash val="solid"/>
            <a:headEnd type="none" w="sm" len="sm"/>
            <a:tailEnd type="none" w="sm" len="sm"/>
          </a:ln>
        </p:spPr>
      </p:sp>
      <p:sp>
        <p:nvSpPr>
          <p:cNvPr id="14" name="AutoShape 14"/>
          <p:cNvSpPr/>
          <p:nvPr/>
        </p:nvSpPr>
        <p:spPr>
          <a:xfrm flipH="1" flipV="1">
            <a:off x="7600881" y="4901403"/>
            <a:ext cx="3597" cy="977694"/>
          </a:xfrm>
          <a:prstGeom prst="line">
            <a:avLst/>
          </a:prstGeom>
          <a:ln w="19050" cap="flat">
            <a:solidFill>
              <a:srgbClr val="003882"/>
            </a:solidFill>
            <a:prstDash val="solid"/>
            <a:headEnd type="none" w="sm" len="sm"/>
            <a:tailEnd type="none" w="sm" len="sm"/>
          </a:ln>
        </p:spPr>
      </p:sp>
      <p:sp>
        <p:nvSpPr>
          <p:cNvPr id="15" name="AutoShape 15"/>
          <p:cNvSpPr/>
          <p:nvPr/>
        </p:nvSpPr>
        <p:spPr>
          <a:xfrm flipH="1" flipV="1">
            <a:off x="10794261" y="4906262"/>
            <a:ext cx="3597" cy="977694"/>
          </a:xfrm>
          <a:prstGeom prst="line">
            <a:avLst/>
          </a:prstGeom>
          <a:ln w="19050" cap="flat">
            <a:solidFill>
              <a:srgbClr val="003882"/>
            </a:solidFill>
            <a:prstDash val="solid"/>
            <a:headEnd type="none" w="sm" len="sm"/>
            <a:tailEnd type="none" w="sm" len="sm"/>
          </a:ln>
        </p:spPr>
      </p:sp>
      <p:sp>
        <p:nvSpPr>
          <p:cNvPr id="16" name="AutoShape 16"/>
          <p:cNvSpPr/>
          <p:nvPr/>
        </p:nvSpPr>
        <p:spPr>
          <a:xfrm flipH="1" flipV="1">
            <a:off x="13797643" y="4906302"/>
            <a:ext cx="3597" cy="977694"/>
          </a:xfrm>
          <a:prstGeom prst="line">
            <a:avLst/>
          </a:prstGeom>
          <a:ln w="19050" cap="flat">
            <a:solidFill>
              <a:srgbClr val="003882"/>
            </a:solidFill>
            <a:prstDash val="solid"/>
            <a:headEnd type="none" w="sm" len="sm"/>
            <a:tailEnd type="none" w="sm" len="sm"/>
          </a:ln>
        </p:spPr>
      </p:sp>
      <p:sp>
        <p:nvSpPr>
          <p:cNvPr id="17" name="AutoShape 17"/>
          <p:cNvSpPr/>
          <p:nvPr/>
        </p:nvSpPr>
        <p:spPr>
          <a:xfrm flipH="1" flipV="1">
            <a:off x="4642450" y="4906341"/>
            <a:ext cx="3597" cy="977694"/>
          </a:xfrm>
          <a:prstGeom prst="line">
            <a:avLst/>
          </a:prstGeom>
          <a:ln w="19050" cap="flat">
            <a:solidFill>
              <a:srgbClr val="003882"/>
            </a:solidFill>
            <a:prstDash val="solid"/>
            <a:headEnd type="none" w="sm" len="sm"/>
            <a:tailEnd type="none" w="sm" len="sm"/>
          </a:ln>
        </p:spPr>
      </p:sp>
      <p:sp>
        <p:nvSpPr>
          <p:cNvPr id="18" name="AutoShape 18"/>
          <p:cNvSpPr/>
          <p:nvPr/>
        </p:nvSpPr>
        <p:spPr>
          <a:xfrm>
            <a:off x="4642450" y="4901363"/>
            <a:ext cx="9156991" cy="0"/>
          </a:xfrm>
          <a:prstGeom prst="line">
            <a:avLst/>
          </a:prstGeom>
          <a:ln w="19050" cap="flat">
            <a:solidFill>
              <a:srgbClr val="003882"/>
            </a:solidFill>
            <a:prstDash val="solid"/>
            <a:headEnd type="none" w="sm" len="sm"/>
            <a:tailEnd type="none" w="sm" len="sm"/>
          </a:ln>
        </p:spPr>
      </p:sp>
      <p:grpSp>
        <p:nvGrpSpPr>
          <p:cNvPr id="19" name="Group 19"/>
          <p:cNvGrpSpPr/>
          <p:nvPr/>
        </p:nvGrpSpPr>
        <p:grpSpPr>
          <a:xfrm>
            <a:off x="7838434" y="3546580"/>
            <a:ext cx="2947487" cy="853936"/>
            <a:chOff x="0" y="0"/>
            <a:chExt cx="1266344" cy="366881"/>
          </a:xfrm>
        </p:grpSpPr>
        <p:sp>
          <p:nvSpPr>
            <p:cNvPr id="20" name="Freeform 20"/>
            <p:cNvSpPr/>
            <p:nvPr/>
          </p:nvSpPr>
          <p:spPr>
            <a:xfrm>
              <a:off x="0" y="0"/>
              <a:ext cx="1266344" cy="366881"/>
            </a:xfrm>
            <a:custGeom>
              <a:avLst/>
              <a:gdLst/>
              <a:ahLst/>
              <a:cxnLst/>
              <a:rect l="l" t="t" r="r" b="b"/>
              <a:pathLst>
                <a:path w="1266344" h="366881">
                  <a:moveTo>
                    <a:pt x="0" y="0"/>
                  </a:moveTo>
                  <a:lnTo>
                    <a:pt x="1266344" y="0"/>
                  </a:lnTo>
                  <a:lnTo>
                    <a:pt x="1266344" y="366881"/>
                  </a:lnTo>
                  <a:lnTo>
                    <a:pt x="0" y="366881"/>
                  </a:lnTo>
                  <a:close/>
                </a:path>
              </a:pathLst>
            </a:custGeom>
            <a:solidFill>
              <a:srgbClr val="053574"/>
            </a:solidFill>
          </p:spPr>
        </p:sp>
        <p:sp>
          <p:nvSpPr>
            <p:cNvPr id="21" name="TextBox 21"/>
            <p:cNvSpPr txBox="1"/>
            <p:nvPr/>
          </p:nvSpPr>
          <p:spPr>
            <a:xfrm>
              <a:off x="0" y="-9525"/>
              <a:ext cx="1266344" cy="376406"/>
            </a:xfrm>
            <a:prstGeom prst="rect">
              <a:avLst/>
            </a:prstGeom>
          </p:spPr>
          <p:txBody>
            <a:bodyPr lIns="24268" tIns="24268" rIns="24268" bIns="24268" rtlCol="0" anchor="ctr"/>
            <a:lstStyle/>
            <a:p>
              <a:pPr algn="ctr">
                <a:lnSpc>
                  <a:spcPts val="758"/>
                </a:lnSpc>
              </a:pPr>
              <a:endParaRPr/>
            </a:p>
          </p:txBody>
        </p:sp>
      </p:grpSp>
      <p:grpSp>
        <p:nvGrpSpPr>
          <p:cNvPr id="22" name="Group 22"/>
          <p:cNvGrpSpPr/>
          <p:nvPr/>
        </p:nvGrpSpPr>
        <p:grpSpPr>
          <a:xfrm>
            <a:off x="3063106" y="5179477"/>
            <a:ext cx="2947487" cy="853936"/>
            <a:chOff x="0" y="0"/>
            <a:chExt cx="1266344" cy="366881"/>
          </a:xfrm>
        </p:grpSpPr>
        <p:sp>
          <p:nvSpPr>
            <p:cNvPr id="23" name="Freeform 23"/>
            <p:cNvSpPr/>
            <p:nvPr/>
          </p:nvSpPr>
          <p:spPr>
            <a:xfrm>
              <a:off x="0" y="0"/>
              <a:ext cx="1266344" cy="366881"/>
            </a:xfrm>
            <a:custGeom>
              <a:avLst/>
              <a:gdLst/>
              <a:ahLst/>
              <a:cxnLst/>
              <a:rect l="l" t="t" r="r" b="b"/>
              <a:pathLst>
                <a:path w="1266344" h="366881">
                  <a:moveTo>
                    <a:pt x="0" y="0"/>
                  </a:moveTo>
                  <a:lnTo>
                    <a:pt x="1266344" y="0"/>
                  </a:lnTo>
                  <a:lnTo>
                    <a:pt x="1266344" y="366881"/>
                  </a:lnTo>
                  <a:lnTo>
                    <a:pt x="0" y="366881"/>
                  </a:lnTo>
                  <a:close/>
                </a:path>
              </a:pathLst>
            </a:custGeom>
            <a:solidFill>
              <a:srgbClr val="053574"/>
            </a:solidFill>
          </p:spPr>
        </p:sp>
        <p:sp>
          <p:nvSpPr>
            <p:cNvPr id="24" name="TextBox 24"/>
            <p:cNvSpPr txBox="1"/>
            <p:nvPr/>
          </p:nvSpPr>
          <p:spPr>
            <a:xfrm>
              <a:off x="0" y="-9525"/>
              <a:ext cx="1266344" cy="376406"/>
            </a:xfrm>
            <a:prstGeom prst="rect">
              <a:avLst/>
            </a:prstGeom>
          </p:spPr>
          <p:txBody>
            <a:bodyPr lIns="24268" tIns="24268" rIns="24268" bIns="24268" rtlCol="0" anchor="ctr"/>
            <a:lstStyle/>
            <a:p>
              <a:pPr algn="ctr">
                <a:lnSpc>
                  <a:spcPts val="758"/>
                </a:lnSpc>
              </a:pPr>
              <a:endParaRPr/>
            </a:p>
          </p:txBody>
        </p:sp>
      </p:grpSp>
      <p:grpSp>
        <p:nvGrpSpPr>
          <p:cNvPr id="25" name="Group 25"/>
          <p:cNvGrpSpPr/>
          <p:nvPr/>
        </p:nvGrpSpPr>
        <p:grpSpPr>
          <a:xfrm>
            <a:off x="6139076" y="5179477"/>
            <a:ext cx="2947487" cy="853936"/>
            <a:chOff x="0" y="0"/>
            <a:chExt cx="1266344" cy="366881"/>
          </a:xfrm>
        </p:grpSpPr>
        <p:sp>
          <p:nvSpPr>
            <p:cNvPr id="26" name="Freeform 26"/>
            <p:cNvSpPr/>
            <p:nvPr/>
          </p:nvSpPr>
          <p:spPr>
            <a:xfrm>
              <a:off x="0" y="0"/>
              <a:ext cx="1266344" cy="366881"/>
            </a:xfrm>
            <a:custGeom>
              <a:avLst/>
              <a:gdLst/>
              <a:ahLst/>
              <a:cxnLst/>
              <a:rect l="l" t="t" r="r" b="b"/>
              <a:pathLst>
                <a:path w="1266344" h="366881">
                  <a:moveTo>
                    <a:pt x="0" y="0"/>
                  </a:moveTo>
                  <a:lnTo>
                    <a:pt x="1266344" y="0"/>
                  </a:lnTo>
                  <a:lnTo>
                    <a:pt x="1266344" y="366881"/>
                  </a:lnTo>
                  <a:lnTo>
                    <a:pt x="0" y="366881"/>
                  </a:lnTo>
                  <a:close/>
                </a:path>
              </a:pathLst>
            </a:custGeom>
            <a:solidFill>
              <a:srgbClr val="053574"/>
            </a:solidFill>
          </p:spPr>
        </p:sp>
        <p:sp>
          <p:nvSpPr>
            <p:cNvPr id="27" name="TextBox 27"/>
            <p:cNvSpPr txBox="1"/>
            <p:nvPr/>
          </p:nvSpPr>
          <p:spPr>
            <a:xfrm>
              <a:off x="0" y="-9525"/>
              <a:ext cx="1266344" cy="376406"/>
            </a:xfrm>
            <a:prstGeom prst="rect">
              <a:avLst/>
            </a:prstGeom>
          </p:spPr>
          <p:txBody>
            <a:bodyPr lIns="24268" tIns="24268" rIns="24268" bIns="24268" rtlCol="0" anchor="ctr"/>
            <a:lstStyle/>
            <a:p>
              <a:pPr algn="ctr">
                <a:lnSpc>
                  <a:spcPts val="758"/>
                </a:lnSpc>
              </a:pPr>
              <a:endParaRPr/>
            </a:p>
          </p:txBody>
        </p:sp>
      </p:grpSp>
      <p:grpSp>
        <p:nvGrpSpPr>
          <p:cNvPr id="28" name="Group 28"/>
          <p:cNvGrpSpPr/>
          <p:nvPr/>
        </p:nvGrpSpPr>
        <p:grpSpPr>
          <a:xfrm>
            <a:off x="9215847" y="5179477"/>
            <a:ext cx="2947487" cy="853936"/>
            <a:chOff x="0" y="0"/>
            <a:chExt cx="1266344" cy="366881"/>
          </a:xfrm>
        </p:grpSpPr>
        <p:sp>
          <p:nvSpPr>
            <p:cNvPr id="29" name="Freeform 29"/>
            <p:cNvSpPr/>
            <p:nvPr/>
          </p:nvSpPr>
          <p:spPr>
            <a:xfrm>
              <a:off x="0" y="0"/>
              <a:ext cx="1266344" cy="366881"/>
            </a:xfrm>
            <a:custGeom>
              <a:avLst/>
              <a:gdLst/>
              <a:ahLst/>
              <a:cxnLst/>
              <a:rect l="l" t="t" r="r" b="b"/>
              <a:pathLst>
                <a:path w="1266344" h="366881">
                  <a:moveTo>
                    <a:pt x="0" y="0"/>
                  </a:moveTo>
                  <a:lnTo>
                    <a:pt x="1266344" y="0"/>
                  </a:lnTo>
                  <a:lnTo>
                    <a:pt x="1266344" y="366881"/>
                  </a:lnTo>
                  <a:lnTo>
                    <a:pt x="0" y="366881"/>
                  </a:lnTo>
                  <a:close/>
                </a:path>
              </a:pathLst>
            </a:custGeom>
            <a:solidFill>
              <a:srgbClr val="053574"/>
            </a:solidFill>
          </p:spPr>
        </p:sp>
        <p:sp>
          <p:nvSpPr>
            <p:cNvPr id="30" name="TextBox 30"/>
            <p:cNvSpPr txBox="1"/>
            <p:nvPr/>
          </p:nvSpPr>
          <p:spPr>
            <a:xfrm>
              <a:off x="0" y="-9525"/>
              <a:ext cx="1266344" cy="376406"/>
            </a:xfrm>
            <a:prstGeom prst="rect">
              <a:avLst/>
            </a:prstGeom>
          </p:spPr>
          <p:txBody>
            <a:bodyPr lIns="24268" tIns="24268" rIns="24268" bIns="24268" rtlCol="0" anchor="ctr"/>
            <a:lstStyle/>
            <a:p>
              <a:pPr algn="ctr">
                <a:lnSpc>
                  <a:spcPts val="758"/>
                </a:lnSpc>
              </a:pPr>
              <a:endParaRPr/>
            </a:p>
          </p:txBody>
        </p:sp>
      </p:grpSp>
      <p:grpSp>
        <p:nvGrpSpPr>
          <p:cNvPr id="31" name="Group 31"/>
          <p:cNvGrpSpPr/>
          <p:nvPr/>
        </p:nvGrpSpPr>
        <p:grpSpPr>
          <a:xfrm>
            <a:off x="12291816" y="5179477"/>
            <a:ext cx="2947487" cy="853936"/>
            <a:chOff x="0" y="0"/>
            <a:chExt cx="1266344" cy="366881"/>
          </a:xfrm>
        </p:grpSpPr>
        <p:sp>
          <p:nvSpPr>
            <p:cNvPr id="32" name="Freeform 32"/>
            <p:cNvSpPr/>
            <p:nvPr/>
          </p:nvSpPr>
          <p:spPr>
            <a:xfrm>
              <a:off x="0" y="0"/>
              <a:ext cx="1266344" cy="366881"/>
            </a:xfrm>
            <a:custGeom>
              <a:avLst/>
              <a:gdLst/>
              <a:ahLst/>
              <a:cxnLst/>
              <a:rect l="l" t="t" r="r" b="b"/>
              <a:pathLst>
                <a:path w="1266344" h="366881">
                  <a:moveTo>
                    <a:pt x="0" y="0"/>
                  </a:moveTo>
                  <a:lnTo>
                    <a:pt x="1266344" y="0"/>
                  </a:lnTo>
                  <a:lnTo>
                    <a:pt x="1266344" y="366881"/>
                  </a:lnTo>
                  <a:lnTo>
                    <a:pt x="0" y="366881"/>
                  </a:lnTo>
                  <a:close/>
                </a:path>
              </a:pathLst>
            </a:custGeom>
            <a:solidFill>
              <a:srgbClr val="053574"/>
            </a:solidFill>
          </p:spPr>
        </p:sp>
        <p:sp>
          <p:nvSpPr>
            <p:cNvPr id="33" name="TextBox 33"/>
            <p:cNvSpPr txBox="1"/>
            <p:nvPr/>
          </p:nvSpPr>
          <p:spPr>
            <a:xfrm>
              <a:off x="0" y="-9525"/>
              <a:ext cx="1266344" cy="376406"/>
            </a:xfrm>
            <a:prstGeom prst="rect">
              <a:avLst/>
            </a:prstGeom>
          </p:spPr>
          <p:txBody>
            <a:bodyPr lIns="24268" tIns="24268" rIns="24268" bIns="24268" rtlCol="0" anchor="ctr"/>
            <a:lstStyle/>
            <a:p>
              <a:pPr algn="ctr">
                <a:lnSpc>
                  <a:spcPts val="758"/>
                </a:lnSpc>
              </a:pPr>
              <a:endParaRPr/>
            </a:p>
          </p:txBody>
        </p:sp>
      </p:grpSp>
      <p:sp>
        <p:nvSpPr>
          <p:cNvPr id="34" name="TextBox 34"/>
          <p:cNvSpPr txBox="1"/>
          <p:nvPr/>
        </p:nvSpPr>
        <p:spPr>
          <a:xfrm>
            <a:off x="8041335" y="3699275"/>
            <a:ext cx="2541684" cy="519972"/>
          </a:xfrm>
          <a:prstGeom prst="rect">
            <a:avLst/>
          </a:prstGeom>
        </p:spPr>
        <p:txBody>
          <a:bodyPr lIns="0" tIns="0" rIns="0" bIns="0" rtlCol="0" anchor="t">
            <a:spAutoFit/>
          </a:bodyPr>
          <a:lstStyle/>
          <a:p>
            <a:pPr algn="ctr">
              <a:lnSpc>
                <a:spcPts val="2083"/>
              </a:lnSpc>
            </a:pPr>
            <a:r>
              <a:rPr lang="en-US" sz="1488" b="1">
                <a:solidFill>
                  <a:srgbClr val="F8F8F8"/>
                </a:solidFill>
                <a:latin typeface="Helios Bold"/>
                <a:ea typeface="Helios Bold"/>
                <a:cs typeface="Helios Bold"/>
                <a:sym typeface="Helios Bold"/>
              </a:rPr>
              <a:t>Executive Director</a:t>
            </a:r>
          </a:p>
          <a:p>
            <a:pPr algn="ctr">
              <a:lnSpc>
                <a:spcPts val="2083"/>
              </a:lnSpc>
              <a:spcBef>
                <a:spcPct val="0"/>
              </a:spcBef>
            </a:pPr>
            <a:r>
              <a:rPr lang="en-US" sz="1488" b="1">
                <a:solidFill>
                  <a:srgbClr val="F8F8F8"/>
                </a:solidFill>
                <a:latin typeface="Helios Bold"/>
                <a:ea typeface="Helios Bold"/>
                <a:cs typeface="Helios Bold"/>
                <a:sym typeface="Helios Bold"/>
              </a:rPr>
              <a:t>Charline Florestal</a:t>
            </a:r>
          </a:p>
        </p:txBody>
      </p:sp>
      <p:sp>
        <p:nvSpPr>
          <p:cNvPr id="35" name="TextBox 35"/>
          <p:cNvSpPr txBox="1"/>
          <p:nvPr/>
        </p:nvSpPr>
        <p:spPr>
          <a:xfrm>
            <a:off x="2834325" y="5219942"/>
            <a:ext cx="3558380" cy="1299611"/>
          </a:xfrm>
          <a:prstGeom prst="rect">
            <a:avLst/>
          </a:prstGeom>
        </p:spPr>
        <p:txBody>
          <a:bodyPr lIns="0" tIns="0" rIns="0" bIns="0" rtlCol="0" anchor="t">
            <a:spAutoFit/>
          </a:bodyPr>
          <a:lstStyle/>
          <a:p>
            <a:pPr algn="ctr">
              <a:lnSpc>
                <a:spcPts val="2066"/>
              </a:lnSpc>
            </a:pPr>
            <a:r>
              <a:rPr lang="en-US" sz="1475" b="1">
                <a:solidFill>
                  <a:srgbClr val="F8F8F8"/>
                </a:solidFill>
                <a:latin typeface="Helios Bold"/>
                <a:ea typeface="Helios Bold"/>
                <a:cs typeface="Helios Bold"/>
                <a:sym typeface="Helios Bold"/>
              </a:rPr>
              <a:t>Administrative &amp; </a:t>
            </a:r>
          </a:p>
          <a:p>
            <a:pPr algn="ctr">
              <a:lnSpc>
                <a:spcPts val="2066"/>
              </a:lnSpc>
            </a:pPr>
            <a:r>
              <a:rPr lang="en-US" sz="1475" b="1">
                <a:solidFill>
                  <a:srgbClr val="F8F8F8"/>
                </a:solidFill>
                <a:latin typeface="Helios Bold"/>
                <a:ea typeface="Helios Bold"/>
                <a:cs typeface="Helios Bold"/>
                <a:sym typeface="Helios Bold"/>
              </a:rPr>
              <a:t>Operation Coordinator</a:t>
            </a:r>
          </a:p>
          <a:p>
            <a:pPr algn="ctr">
              <a:lnSpc>
                <a:spcPts val="2066"/>
              </a:lnSpc>
            </a:pPr>
            <a:r>
              <a:rPr lang="en-US" sz="1475" b="1">
                <a:solidFill>
                  <a:srgbClr val="F8F8F8"/>
                </a:solidFill>
                <a:latin typeface="Helios Bold"/>
                <a:ea typeface="Helios Bold"/>
                <a:cs typeface="Helios Bold"/>
                <a:sym typeface="Helios Bold"/>
              </a:rPr>
              <a:t>Wanda Huskinson</a:t>
            </a:r>
          </a:p>
          <a:p>
            <a:pPr algn="ctr">
              <a:lnSpc>
                <a:spcPts val="2066"/>
              </a:lnSpc>
            </a:pPr>
            <a:endParaRPr lang="en-US" sz="1475" b="1">
              <a:solidFill>
                <a:srgbClr val="F8F8F8"/>
              </a:solidFill>
              <a:latin typeface="Helios Bold"/>
              <a:ea typeface="Helios Bold"/>
              <a:cs typeface="Helios Bold"/>
              <a:sym typeface="Helios Bold"/>
            </a:endParaRPr>
          </a:p>
          <a:p>
            <a:pPr algn="ctr">
              <a:lnSpc>
                <a:spcPts val="2066"/>
              </a:lnSpc>
              <a:spcBef>
                <a:spcPct val="0"/>
              </a:spcBef>
            </a:pPr>
            <a:endParaRPr lang="en-US" sz="1475" b="1">
              <a:solidFill>
                <a:srgbClr val="F8F8F8"/>
              </a:solidFill>
              <a:latin typeface="Helios Bold"/>
              <a:ea typeface="Helios Bold"/>
              <a:cs typeface="Helios Bold"/>
              <a:sym typeface="Helios Bold"/>
            </a:endParaRPr>
          </a:p>
        </p:txBody>
      </p:sp>
      <p:sp>
        <p:nvSpPr>
          <p:cNvPr id="36" name="TextBox 36"/>
          <p:cNvSpPr txBox="1"/>
          <p:nvPr/>
        </p:nvSpPr>
        <p:spPr>
          <a:xfrm>
            <a:off x="6659240" y="5346945"/>
            <a:ext cx="1907959" cy="784570"/>
          </a:xfrm>
          <a:prstGeom prst="rect">
            <a:avLst/>
          </a:prstGeom>
        </p:spPr>
        <p:txBody>
          <a:bodyPr lIns="0" tIns="0" rIns="0" bIns="0" rtlCol="0" anchor="t">
            <a:spAutoFit/>
          </a:bodyPr>
          <a:lstStyle/>
          <a:p>
            <a:pPr algn="ctr">
              <a:lnSpc>
                <a:spcPts val="2083"/>
              </a:lnSpc>
            </a:pPr>
            <a:r>
              <a:rPr lang="en-US" sz="1488" b="1">
                <a:solidFill>
                  <a:srgbClr val="F8F8F8"/>
                </a:solidFill>
                <a:latin typeface="Helios Bold"/>
                <a:ea typeface="Helios Bold"/>
                <a:cs typeface="Helios Bold"/>
                <a:sym typeface="Helios Bold"/>
              </a:rPr>
              <a:t>Programs Director</a:t>
            </a:r>
          </a:p>
          <a:p>
            <a:pPr algn="ctr">
              <a:lnSpc>
                <a:spcPts val="2083"/>
              </a:lnSpc>
            </a:pPr>
            <a:r>
              <a:rPr lang="en-US" sz="1488" b="1">
                <a:solidFill>
                  <a:srgbClr val="F8F8F8"/>
                </a:solidFill>
                <a:latin typeface="Helios Bold"/>
                <a:ea typeface="Helios Bold"/>
                <a:cs typeface="Helios Bold"/>
                <a:sym typeface="Helios Bold"/>
              </a:rPr>
              <a:t>Berlin Reed</a:t>
            </a:r>
          </a:p>
          <a:p>
            <a:pPr algn="ctr">
              <a:lnSpc>
                <a:spcPts val="2083"/>
              </a:lnSpc>
              <a:spcBef>
                <a:spcPct val="0"/>
              </a:spcBef>
            </a:pPr>
            <a:endParaRPr lang="en-US" sz="1488" b="1">
              <a:solidFill>
                <a:srgbClr val="F8F8F8"/>
              </a:solidFill>
              <a:latin typeface="Helios Bold"/>
              <a:ea typeface="Helios Bold"/>
              <a:cs typeface="Helios Bold"/>
              <a:sym typeface="Helios Bold"/>
            </a:endParaRPr>
          </a:p>
        </p:txBody>
      </p:sp>
      <p:sp>
        <p:nvSpPr>
          <p:cNvPr id="37" name="TextBox 37"/>
          <p:cNvSpPr txBox="1"/>
          <p:nvPr/>
        </p:nvSpPr>
        <p:spPr>
          <a:xfrm>
            <a:off x="8567199" y="5219656"/>
            <a:ext cx="4468304" cy="1039147"/>
          </a:xfrm>
          <a:prstGeom prst="rect">
            <a:avLst/>
          </a:prstGeom>
        </p:spPr>
        <p:txBody>
          <a:bodyPr lIns="0" tIns="0" rIns="0" bIns="0" rtlCol="0" anchor="t">
            <a:spAutoFit/>
          </a:bodyPr>
          <a:lstStyle/>
          <a:p>
            <a:pPr algn="ctr">
              <a:lnSpc>
                <a:spcPts val="2066"/>
              </a:lnSpc>
            </a:pPr>
            <a:r>
              <a:rPr lang="en-US" sz="1475" b="1">
                <a:solidFill>
                  <a:srgbClr val="F8F8F8"/>
                </a:solidFill>
                <a:latin typeface="Helios Bold"/>
                <a:ea typeface="Helios Bold"/>
                <a:cs typeface="Helios Bold"/>
                <a:sym typeface="Helios Bold"/>
              </a:rPr>
              <a:t>Partnership &amp; </a:t>
            </a:r>
          </a:p>
          <a:p>
            <a:pPr algn="ctr">
              <a:lnSpc>
                <a:spcPts val="2066"/>
              </a:lnSpc>
            </a:pPr>
            <a:r>
              <a:rPr lang="en-US" sz="1475" b="1">
                <a:solidFill>
                  <a:srgbClr val="F8F8F8"/>
                </a:solidFill>
                <a:latin typeface="Helios Bold"/>
                <a:ea typeface="Helios Bold"/>
                <a:cs typeface="Helios Bold"/>
                <a:sym typeface="Helios Bold"/>
              </a:rPr>
              <a:t>Development Manager       </a:t>
            </a:r>
          </a:p>
          <a:p>
            <a:pPr algn="ctr">
              <a:lnSpc>
                <a:spcPts val="2066"/>
              </a:lnSpc>
            </a:pPr>
            <a:r>
              <a:rPr lang="en-US" sz="1475" b="1">
                <a:solidFill>
                  <a:srgbClr val="F8F8F8"/>
                </a:solidFill>
                <a:latin typeface="Helios Bold"/>
                <a:ea typeface="Helios Bold"/>
                <a:cs typeface="Helios Bold"/>
                <a:sym typeface="Helios Bold"/>
              </a:rPr>
              <a:t>Khadijah Banfield </a:t>
            </a:r>
          </a:p>
          <a:p>
            <a:pPr algn="ctr">
              <a:lnSpc>
                <a:spcPts val="2066"/>
              </a:lnSpc>
              <a:spcBef>
                <a:spcPct val="0"/>
              </a:spcBef>
            </a:pPr>
            <a:endParaRPr lang="en-US" sz="1475" b="1">
              <a:solidFill>
                <a:srgbClr val="F8F8F8"/>
              </a:solidFill>
              <a:latin typeface="Helios Bold"/>
              <a:ea typeface="Helios Bold"/>
              <a:cs typeface="Helios Bold"/>
              <a:sym typeface="Helios Bold"/>
            </a:endParaRPr>
          </a:p>
        </p:txBody>
      </p:sp>
      <p:sp>
        <p:nvSpPr>
          <p:cNvPr id="38" name="TextBox 38"/>
          <p:cNvSpPr txBox="1"/>
          <p:nvPr/>
        </p:nvSpPr>
        <p:spPr>
          <a:xfrm>
            <a:off x="12598762" y="5295128"/>
            <a:ext cx="2397762" cy="519972"/>
          </a:xfrm>
          <a:prstGeom prst="rect">
            <a:avLst/>
          </a:prstGeom>
        </p:spPr>
        <p:txBody>
          <a:bodyPr lIns="0" tIns="0" rIns="0" bIns="0" rtlCol="0" anchor="t">
            <a:spAutoFit/>
          </a:bodyPr>
          <a:lstStyle/>
          <a:p>
            <a:pPr algn="ctr">
              <a:lnSpc>
                <a:spcPts val="2083"/>
              </a:lnSpc>
            </a:pPr>
            <a:r>
              <a:rPr lang="en-US" sz="1488" b="1">
                <a:solidFill>
                  <a:srgbClr val="F8F8F8"/>
                </a:solidFill>
                <a:latin typeface="Helios Bold"/>
                <a:ea typeface="Helios Bold"/>
                <a:cs typeface="Helios Bold"/>
                <a:sym typeface="Helios Bold"/>
              </a:rPr>
              <a:t>Marketing Manager</a:t>
            </a:r>
          </a:p>
          <a:p>
            <a:pPr algn="ctr">
              <a:lnSpc>
                <a:spcPts val="2083"/>
              </a:lnSpc>
              <a:spcBef>
                <a:spcPct val="0"/>
              </a:spcBef>
            </a:pPr>
            <a:r>
              <a:rPr lang="en-US" sz="1488" b="1">
                <a:solidFill>
                  <a:srgbClr val="F8F8F8"/>
                </a:solidFill>
                <a:latin typeface="Helios Bold"/>
                <a:ea typeface="Helios Bold"/>
                <a:cs typeface="Helios Bold"/>
                <a:sym typeface="Helios Bold"/>
              </a:rPr>
              <a:t>Neelam Patel</a:t>
            </a:r>
          </a:p>
        </p:txBody>
      </p:sp>
      <p:grpSp>
        <p:nvGrpSpPr>
          <p:cNvPr id="39" name="Group 39"/>
          <p:cNvGrpSpPr/>
          <p:nvPr/>
        </p:nvGrpSpPr>
        <p:grpSpPr>
          <a:xfrm>
            <a:off x="611199" y="6833488"/>
            <a:ext cx="2798761" cy="810848"/>
            <a:chOff x="0" y="0"/>
            <a:chExt cx="1266344" cy="366881"/>
          </a:xfrm>
        </p:grpSpPr>
        <p:sp>
          <p:nvSpPr>
            <p:cNvPr id="40" name="Freeform 40"/>
            <p:cNvSpPr/>
            <p:nvPr/>
          </p:nvSpPr>
          <p:spPr>
            <a:xfrm>
              <a:off x="0" y="0"/>
              <a:ext cx="1266344" cy="366881"/>
            </a:xfrm>
            <a:custGeom>
              <a:avLst/>
              <a:gdLst/>
              <a:ahLst/>
              <a:cxnLst/>
              <a:rect l="l" t="t" r="r" b="b"/>
              <a:pathLst>
                <a:path w="1266344" h="366881">
                  <a:moveTo>
                    <a:pt x="0" y="0"/>
                  </a:moveTo>
                  <a:lnTo>
                    <a:pt x="1266344" y="0"/>
                  </a:lnTo>
                  <a:lnTo>
                    <a:pt x="1266344" y="366881"/>
                  </a:lnTo>
                  <a:lnTo>
                    <a:pt x="0" y="366881"/>
                  </a:lnTo>
                  <a:close/>
                </a:path>
              </a:pathLst>
            </a:custGeom>
            <a:solidFill>
              <a:srgbClr val="053574"/>
            </a:solidFill>
          </p:spPr>
        </p:sp>
        <p:sp>
          <p:nvSpPr>
            <p:cNvPr id="41" name="TextBox 41"/>
            <p:cNvSpPr txBox="1"/>
            <p:nvPr/>
          </p:nvSpPr>
          <p:spPr>
            <a:xfrm>
              <a:off x="0" y="-9525"/>
              <a:ext cx="1266344" cy="376406"/>
            </a:xfrm>
            <a:prstGeom prst="rect">
              <a:avLst/>
            </a:prstGeom>
          </p:spPr>
          <p:txBody>
            <a:bodyPr lIns="24268" tIns="24268" rIns="24268" bIns="24268" rtlCol="0" anchor="ctr"/>
            <a:lstStyle/>
            <a:p>
              <a:pPr algn="ctr">
                <a:lnSpc>
                  <a:spcPts val="758"/>
                </a:lnSpc>
              </a:pPr>
              <a:endParaRPr/>
            </a:p>
          </p:txBody>
        </p:sp>
      </p:grpSp>
      <p:grpSp>
        <p:nvGrpSpPr>
          <p:cNvPr id="42" name="Group 42"/>
          <p:cNvGrpSpPr/>
          <p:nvPr/>
        </p:nvGrpSpPr>
        <p:grpSpPr>
          <a:xfrm>
            <a:off x="3489442" y="6833488"/>
            <a:ext cx="2798761" cy="810848"/>
            <a:chOff x="0" y="0"/>
            <a:chExt cx="1266344" cy="366881"/>
          </a:xfrm>
        </p:grpSpPr>
        <p:sp>
          <p:nvSpPr>
            <p:cNvPr id="43" name="Freeform 43"/>
            <p:cNvSpPr/>
            <p:nvPr/>
          </p:nvSpPr>
          <p:spPr>
            <a:xfrm>
              <a:off x="0" y="0"/>
              <a:ext cx="1266344" cy="366881"/>
            </a:xfrm>
            <a:custGeom>
              <a:avLst/>
              <a:gdLst/>
              <a:ahLst/>
              <a:cxnLst/>
              <a:rect l="l" t="t" r="r" b="b"/>
              <a:pathLst>
                <a:path w="1266344" h="366881">
                  <a:moveTo>
                    <a:pt x="0" y="0"/>
                  </a:moveTo>
                  <a:lnTo>
                    <a:pt x="1266344" y="0"/>
                  </a:lnTo>
                  <a:lnTo>
                    <a:pt x="1266344" y="366881"/>
                  </a:lnTo>
                  <a:lnTo>
                    <a:pt x="0" y="366881"/>
                  </a:lnTo>
                  <a:close/>
                </a:path>
              </a:pathLst>
            </a:custGeom>
            <a:solidFill>
              <a:srgbClr val="053574"/>
            </a:solidFill>
          </p:spPr>
        </p:sp>
        <p:sp>
          <p:nvSpPr>
            <p:cNvPr id="44" name="TextBox 44"/>
            <p:cNvSpPr txBox="1"/>
            <p:nvPr/>
          </p:nvSpPr>
          <p:spPr>
            <a:xfrm>
              <a:off x="0" y="-9525"/>
              <a:ext cx="1266344" cy="376406"/>
            </a:xfrm>
            <a:prstGeom prst="rect">
              <a:avLst/>
            </a:prstGeom>
          </p:spPr>
          <p:txBody>
            <a:bodyPr lIns="24268" tIns="24268" rIns="24268" bIns="24268" rtlCol="0" anchor="ctr"/>
            <a:lstStyle/>
            <a:p>
              <a:pPr algn="ctr">
                <a:lnSpc>
                  <a:spcPts val="758"/>
                </a:lnSpc>
              </a:pPr>
              <a:endParaRPr/>
            </a:p>
          </p:txBody>
        </p:sp>
      </p:grpSp>
      <p:grpSp>
        <p:nvGrpSpPr>
          <p:cNvPr id="45" name="Group 45"/>
          <p:cNvGrpSpPr/>
          <p:nvPr/>
        </p:nvGrpSpPr>
        <p:grpSpPr>
          <a:xfrm>
            <a:off x="6367899" y="6850087"/>
            <a:ext cx="2798761" cy="810848"/>
            <a:chOff x="0" y="0"/>
            <a:chExt cx="1266344" cy="366881"/>
          </a:xfrm>
        </p:grpSpPr>
        <p:sp>
          <p:nvSpPr>
            <p:cNvPr id="46" name="Freeform 46"/>
            <p:cNvSpPr/>
            <p:nvPr/>
          </p:nvSpPr>
          <p:spPr>
            <a:xfrm>
              <a:off x="0" y="0"/>
              <a:ext cx="1266344" cy="366881"/>
            </a:xfrm>
            <a:custGeom>
              <a:avLst/>
              <a:gdLst/>
              <a:ahLst/>
              <a:cxnLst/>
              <a:rect l="l" t="t" r="r" b="b"/>
              <a:pathLst>
                <a:path w="1266344" h="366881">
                  <a:moveTo>
                    <a:pt x="0" y="0"/>
                  </a:moveTo>
                  <a:lnTo>
                    <a:pt x="1266344" y="0"/>
                  </a:lnTo>
                  <a:lnTo>
                    <a:pt x="1266344" y="366881"/>
                  </a:lnTo>
                  <a:lnTo>
                    <a:pt x="0" y="366881"/>
                  </a:lnTo>
                  <a:close/>
                </a:path>
              </a:pathLst>
            </a:custGeom>
            <a:solidFill>
              <a:srgbClr val="053574"/>
            </a:solidFill>
          </p:spPr>
        </p:sp>
        <p:sp>
          <p:nvSpPr>
            <p:cNvPr id="47" name="TextBox 47"/>
            <p:cNvSpPr txBox="1"/>
            <p:nvPr/>
          </p:nvSpPr>
          <p:spPr>
            <a:xfrm>
              <a:off x="0" y="-9525"/>
              <a:ext cx="1266344" cy="376406"/>
            </a:xfrm>
            <a:prstGeom prst="rect">
              <a:avLst/>
            </a:prstGeom>
          </p:spPr>
          <p:txBody>
            <a:bodyPr lIns="24268" tIns="24268" rIns="24268" bIns="24268" rtlCol="0" anchor="ctr"/>
            <a:lstStyle/>
            <a:p>
              <a:pPr algn="ctr">
                <a:lnSpc>
                  <a:spcPts val="758"/>
                </a:lnSpc>
              </a:pPr>
              <a:endParaRPr/>
            </a:p>
          </p:txBody>
        </p:sp>
      </p:grpSp>
      <p:grpSp>
        <p:nvGrpSpPr>
          <p:cNvPr id="48" name="Group 48"/>
          <p:cNvGrpSpPr/>
          <p:nvPr/>
        </p:nvGrpSpPr>
        <p:grpSpPr>
          <a:xfrm>
            <a:off x="9246142" y="6850087"/>
            <a:ext cx="2798761" cy="810848"/>
            <a:chOff x="0" y="0"/>
            <a:chExt cx="1266344" cy="366881"/>
          </a:xfrm>
        </p:grpSpPr>
        <p:sp>
          <p:nvSpPr>
            <p:cNvPr id="49" name="Freeform 49"/>
            <p:cNvSpPr/>
            <p:nvPr/>
          </p:nvSpPr>
          <p:spPr>
            <a:xfrm>
              <a:off x="0" y="0"/>
              <a:ext cx="1266344" cy="366881"/>
            </a:xfrm>
            <a:custGeom>
              <a:avLst/>
              <a:gdLst/>
              <a:ahLst/>
              <a:cxnLst/>
              <a:rect l="l" t="t" r="r" b="b"/>
              <a:pathLst>
                <a:path w="1266344" h="366881">
                  <a:moveTo>
                    <a:pt x="0" y="0"/>
                  </a:moveTo>
                  <a:lnTo>
                    <a:pt x="1266344" y="0"/>
                  </a:lnTo>
                  <a:lnTo>
                    <a:pt x="1266344" y="366881"/>
                  </a:lnTo>
                  <a:lnTo>
                    <a:pt x="0" y="366881"/>
                  </a:lnTo>
                  <a:close/>
                </a:path>
              </a:pathLst>
            </a:custGeom>
            <a:solidFill>
              <a:srgbClr val="053574"/>
            </a:solidFill>
          </p:spPr>
        </p:sp>
        <p:sp>
          <p:nvSpPr>
            <p:cNvPr id="50" name="TextBox 50"/>
            <p:cNvSpPr txBox="1"/>
            <p:nvPr/>
          </p:nvSpPr>
          <p:spPr>
            <a:xfrm>
              <a:off x="0" y="-9525"/>
              <a:ext cx="1266344" cy="376406"/>
            </a:xfrm>
            <a:prstGeom prst="rect">
              <a:avLst/>
            </a:prstGeom>
          </p:spPr>
          <p:txBody>
            <a:bodyPr lIns="24268" tIns="24268" rIns="24268" bIns="24268" rtlCol="0" anchor="ctr"/>
            <a:lstStyle/>
            <a:p>
              <a:pPr algn="ctr">
                <a:lnSpc>
                  <a:spcPts val="758"/>
                </a:lnSpc>
              </a:pPr>
              <a:endParaRPr/>
            </a:p>
          </p:txBody>
        </p:sp>
      </p:grpSp>
      <p:grpSp>
        <p:nvGrpSpPr>
          <p:cNvPr id="51" name="Group 51"/>
          <p:cNvGrpSpPr/>
          <p:nvPr/>
        </p:nvGrpSpPr>
        <p:grpSpPr>
          <a:xfrm>
            <a:off x="12124599" y="6850087"/>
            <a:ext cx="2798761" cy="810848"/>
            <a:chOff x="0" y="0"/>
            <a:chExt cx="1266344" cy="366881"/>
          </a:xfrm>
        </p:grpSpPr>
        <p:sp>
          <p:nvSpPr>
            <p:cNvPr id="52" name="Freeform 52"/>
            <p:cNvSpPr/>
            <p:nvPr/>
          </p:nvSpPr>
          <p:spPr>
            <a:xfrm>
              <a:off x="0" y="0"/>
              <a:ext cx="1266344" cy="366881"/>
            </a:xfrm>
            <a:custGeom>
              <a:avLst/>
              <a:gdLst/>
              <a:ahLst/>
              <a:cxnLst/>
              <a:rect l="l" t="t" r="r" b="b"/>
              <a:pathLst>
                <a:path w="1266344" h="366881">
                  <a:moveTo>
                    <a:pt x="0" y="0"/>
                  </a:moveTo>
                  <a:lnTo>
                    <a:pt x="1266344" y="0"/>
                  </a:lnTo>
                  <a:lnTo>
                    <a:pt x="1266344" y="366881"/>
                  </a:lnTo>
                  <a:lnTo>
                    <a:pt x="0" y="366881"/>
                  </a:lnTo>
                  <a:close/>
                </a:path>
              </a:pathLst>
            </a:custGeom>
            <a:solidFill>
              <a:srgbClr val="053574"/>
            </a:solidFill>
          </p:spPr>
        </p:sp>
        <p:sp>
          <p:nvSpPr>
            <p:cNvPr id="53" name="TextBox 53"/>
            <p:cNvSpPr txBox="1"/>
            <p:nvPr/>
          </p:nvSpPr>
          <p:spPr>
            <a:xfrm>
              <a:off x="0" y="-9525"/>
              <a:ext cx="1266344" cy="376406"/>
            </a:xfrm>
            <a:prstGeom prst="rect">
              <a:avLst/>
            </a:prstGeom>
          </p:spPr>
          <p:txBody>
            <a:bodyPr lIns="24268" tIns="24268" rIns="24268" bIns="24268" rtlCol="0" anchor="ctr"/>
            <a:lstStyle/>
            <a:p>
              <a:pPr algn="ctr">
                <a:lnSpc>
                  <a:spcPts val="758"/>
                </a:lnSpc>
              </a:pPr>
              <a:endParaRPr/>
            </a:p>
          </p:txBody>
        </p:sp>
      </p:grpSp>
      <p:grpSp>
        <p:nvGrpSpPr>
          <p:cNvPr id="54" name="Group 54"/>
          <p:cNvGrpSpPr/>
          <p:nvPr/>
        </p:nvGrpSpPr>
        <p:grpSpPr>
          <a:xfrm>
            <a:off x="15002842" y="6850087"/>
            <a:ext cx="2798761" cy="810848"/>
            <a:chOff x="0" y="0"/>
            <a:chExt cx="1266344" cy="366881"/>
          </a:xfrm>
        </p:grpSpPr>
        <p:sp>
          <p:nvSpPr>
            <p:cNvPr id="55" name="Freeform 55"/>
            <p:cNvSpPr/>
            <p:nvPr/>
          </p:nvSpPr>
          <p:spPr>
            <a:xfrm>
              <a:off x="0" y="0"/>
              <a:ext cx="1266344" cy="366881"/>
            </a:xfrm>
            <a:custGeom>
              <a:avLst/>
              <a:gdLst/>
              <a:ahLst/>
              <a:cxnLst/>
              <a:rect l="l" t="t" r="r" b="b"/>
              <a:pathLst>
                <a:path w="1266344" h="366881">
                  <a:moveTo>
                    <a:pt x="0" y="0"/>
                  </a:moveTo>
                  <a:lnTo>
                    <a:pt x="1266344" y="0"/>
                  </a:lnTo>
                  <a:lnTo>
                    <a:pt x="1266344" y="366881"/>
                  </a:lnTo>
                  <a:lnTo>
                    <a:pt x="0" y="366881"/>
                  </a:lnTo>
                  <a:close/>
                </a:path>
              </a:pathLst>
            </a:custGeom>
            <a:solidFill>
              <a:srgbClr val="053574"/>
            </a:solidFill>
          </p:spPr>
        </p:sp>
        <p:sp>
          <p:nvSpPr>
            <p:cNvPr id="56" name="TextBox 56"/>
            <p:cNvSpPr txBox="1"/>
            <p:nvPr/>
          </p:nvSpPr>
          <p:spPr>
            <a:xfrm>
              <a:off x="0" y="-9525"/>
              <a:ext cx="1266344" cy="376406"/>
            </a:xfrm>
            <a:prstGeom prst="rect">
              <a:avLst/>
            </a:prstGeom>
          </p:spPr>
          <p:txBody>
            <a:bodyPr lIns="24268" tIns="24268" rIns="24268" bIns="24268" rtlCol="0" anchor="ctr"/>
            <a:lstStyle/>
            <a:p>
              <a:pPr algn="ctr">
                <a:lnSpc>
                  <a:spcPts val="758"/>
                </a:lnSpc>
              </a:pPr>
              <a:endParaRPr/>
            </a:p>
          </p:txBody>
        </p:sp>
      </p:grpSp>
      <p:sp>
        <p:nvSpPr>
          <p:cNvPr id="57" name="TextBox 57"/>
          <p:cNvSpPr txBox="1"/>
          <p:nvPr/>
        </p:nvSpPr>
        <p:spPr>
          <a:xfrm>
            <a:off x="611199" y="6821512"/>
            <a:ext cx="3009215" cy="1049168"/>
          </a:xfrm>
          <a:prstGeom prst="rect">
            <a:avLst/>
          </a:prstGeom>
        </p:spPr>
        <p:txBody>
          <a:bodyPr lIns="0" tIns="0" rIns="0" bIns="0" rtlCol="0" anchor="t">
            <a:spAutoFit/>
          </a:bodyPr>
          <a:lstStyle/>
          <a:p>
            <a:pPr algn="ctr">
              <a:lnSpc>
                <a:spcPts val="2083"/>
              </a:lnSpc>
            </a:pPr>
            <a:r>
              <a:rPr lang="en-US" sz="1488" b="1">
                <a:solidFill>
                  <a:srgbClr val="F8F8F8"/>
                </a:solidFill>
                <a:latin typeface="Helios Bold"/>
                <a:ea typeface="Helios Bold"/>
                <a:cs typeface="Helios Bold"/>
                <a:sym typeface="Helios Bold"/>
              </a:rPr>
              <a:t>Justice Re-entry Program </a:t>
            </a:r>
          </a:p>
          <a:p>
            <a:pPr algn="ctr">
              <a:lnSpc>
                <a:spcPts val="2083"/>
              </a:lnSpc>
            </a:pPr>
            <a:r>
              <a:rPr lang="en-US" sz="1488" b="1">
                <a:solidFill>
                  <a:srgbClr val="F8F8F8"/>
                </a:solidFill>
                <a:latin typeface="Helios Bold"/>
                <a:ea typeface="Helios Bold"/>
                <a:cs typeface="Helios Bold"/>
                <a:sym typeface="Helios Bold"/>
              </a:rPr>
              <a:t>Support Specialist</a:t>
            </a:r>
          </a:p>
          <a:p>
            <a:pPr algn="ctr">
              <a:lnSpc>
                <a:spcPts val="2083"/>
              </a:lnSpc>
            </a:pPr>
            <a:r>
              <a:rPr lang="en-US" sz="1488" b="1">
                <a:solidFill>
                  <a:srgbClr val="F8F8F8"/>
                </a:solidFill>
                <a:latin typeface="Helios Bold"/>
                <a:ea typeface="Helios Bold"/>
                <a:cs typeface="Helios Bold"/>
                <a:sym typeface="Helios Bold"/>
              </a:rPr>
              <a:t>Amanda Maxwell</a:t>
            </a:r>
          </a:p>
          <a:p>
            <a:pPr algn="ctr">
              <a:lnSpc>
                <a:spcPts val="2083"/>
              </a:lnSpc>
              <a:spcBef>
                <a:spcPct val="0"/>
              </a:spcBef>
            </a:pPr>
            <a:endParaRPr lang="en-US" sz="1488" b="1">
              <a:solidFill>
                <a:srgbClr val="F8F8F8"/>
              </a:solidFill>
              <a:latin typeface="Helios Bold"/>
              <a:ea typeface="Helios Bold"/>
              <a:cs typeface="Helios Bold"/>
              <a:sym typeface="Helios Bold"/>
            </a:endParaRPr>
          </a:p>
        </p:txBody>
      </p:sp>
      <p:sp>
        <p:nvSpPr>
          <p:cNvPr id="58" name="TextBox 58"/>
          <p:cNvSpPr txBox="1"/>
          <p:nvPr/>
        </p:nvSpPr>
        <p:spPr>
          <a:xfrm>
            <a:off x="3244512" y="6825861"/>
            <a:ext cx="3288621" cy="1578365"/>
          </a:xfrm>
          <a:prstGeom prst="rect">
            <a:avLst/>
          </a:prstGeom>
        </p:spPr>
        <p:txBody>
          <a:bodyPr lIns="0" tIns="0" rIns="0" bIns="0" rtlCol="0" anchor="t">
            <a:spAutoFit/>
          </a:bodyPr>
          <a:lstStyle/>
          <a:p>
            <a:pPr algn="ctr">
              <a:lnSpc>
                <a:spcPts val="2083"/>
              </a:lnSpc>
            </a:pPr>
            <a:r>
              <a:rPr lang="en-US" sz="1488" b="1">
                <a:solidFill>
                  <a:srgbClr val="F8F8F8"/>
                </a:solidFill>
                <a:latin typeface="Helios Bold"/>
                <a:ea typeface="Helios Bold"/>
                <a:cs typeface="Helios Bold"/>
                <a:sym typeface="Helios Bold"/>
              </a:rPr>
              <a:t>Justice Re-entry </a:t>
            </a:r>
          </a:p>
          <a:p>
            <a:pPr algn="ctr">
              <a:lnSpc>
                <a:spcPts val="2083"/>
              </a:lnSpc>
            </a:pPr>
            <a:r>
              <a:rPr lang="en-US" sz="1488" b="1">
                <a:solidFill>
                  <a:srgbClr val="F8F8F8"/>
                </a:solidFill>
                <a:latin typeface="Helios Bold"/>
                <a:ea typeface="Helios Bold"/>
                <a:cs typeface="Helios Bold"/>
                <a:sym typeface="Helios Bold"/>
              </a:rPr>
              <a:t>Case Manager</a:t>
            </a:r>
          </a:p>
          <a:p>
            <a:pPr algn="ctr">
              <a:lnSpc>
                <a:spcPts val="2083"/>
              </a:lnSpc>
            </a:pPr>
            <a:r>
              <a:rPr lang="en-US" sz="1488" b="1">
                <a:solidFill>
                  <a:srgbClr val="F8F8F8"/>
                </a:solidFill>
                <a:latin typeface="Helios Bold"/>
                <a:ea typeface="Helios Bold"/>
                <a:cs typeface="Helios Bold"/>
                <a:sym typeface="Helios Bold"/>
              </a:rPr>
              <a:t>Muna Ahmed</a:t>
            </a:r>
          </a:p>
          <a:p>
            <a:pPr algn="ctr">
              <a:lnSpc>
                <a:spcPts val="2083"/>
              </a:lnSpc>
            </a:pPr>
            <a:endParaRPr lang="en-US" sz="1488" b="1">
              <a:solidFill>
                <a:srgbClr val="F8F8F8"/>
              </a:solidFill>
              <a:latin typeface="Helios Bold"/>
              <a:ea typeface="Helios Bold"/>
              <a:cs typeface="Helios Bold"/>
              <a:sym typeface="Helios Bold"/>
            </a:endParaRPr>
          </a:p>
          <a:p>
            <a:pPr algn="ctr">
              <a:lnSpc>
                <a:spcPts val="2083"/>
              </a:lnSpc>
            </a:pPr>
            <a:endParaRPr lang="en-US" sz="1488" b="1">
              <a:solidFill>
                <a:srgbClr val="F8F8F8"/>
              </a:solidFill>
              <a:latin typeface="Helios Bold"/>
              <a:ea typeface="Helios Bold"/>
              <a:cs typeface="Helios Bold"/>
              <a:sym typeface="Helios Bold"/>
            </a:endParaRPr>
          </a:p>
          <a:p>
            <a:pPr algn="ctr">
              <a:lnSpc>
                <a:spcPts val="2083"/>
              </a:lnSpc>
              <a:spcBef>
                <a:spcPct val="0"/>
              </a:spcBef>
            </a:pPr>
            <a:endParaRPr lang="en-US" sz="1488" b="1">
              <a:solidFill>
                <a:srgbClr val="F8F8F8"/>
              </a:solidFill>
              <a:latin typeface="Helios Bold"/>
              <a:ea typeface="Helios Bold"/>
              <a:cs typeface="Helios Bold"/>
              <a:sym typeface="Helios Bold"/>
            </a:endParaRPr>
          </a:p>
        </p:txBody>
      </p:sp>
      <p:sp>
        <p:nvSpPr>
          <p:cNvPr id="59" name="TextBox 59"/>
          <p:cNvSpPr txBox="1"/>
          <p:nvPr/>
        </p:nvSpPr>
        <p:spPr>
          <a:xfrm>
            <a:off x="6332008" y="6982966"/>
            <a:ext cx="2870329" cy="519972"/>
          </a:xfrm>
          <a:prstGeom prst="rect">
            <a:avLst/>
          </a:prstGeom>
        </p:spPr>
        <p:txBody>
          <a:bodyPr lIns="0" tIns="0" rIns="0" bIns="0" rtlCol="0" anchor="t">
            <a:spAutoFit/>
          </a:bodyPr>
          <a:lstStyle/>
          <a:p>
            <a:pPr algn="ctr">
              <a:lnSpc>
                <a:spcPts val="2083"/>
              </a:lnSpc>
            </a:pPr>
            <a:r>
              <a:rPr lang="en-US" sz="1488" b="1">
                <a:solidFill>
                  <a:srgbClr val="F8F8F8"/>
                </a:solidFill>
                <a:latin typeface="Helios Bold"/>
                <a:ea typeface="Helios Bold"/>
                <a:cs typeface="Helios Bold"/>
                <a:sym typeface="Helios Bold"/>
              </a:rPr>
              <a:t>Re-entry Social Worker</a:t>
            </a:r>
          </a:p>
          <a:p>
            <a:pPr algn="ctr">
              <a:lnSpc>
                <a:spcPts val="2083"/>
              </a:lnSpc>
              <a:spcBef>
                <a:spcPct val="0"/>
              </a:spcBef>
            </a:pPr>
            <a:r>
              <a:rPr lang="en-US" sz="1488" b="1">
                <a:solidFill>
                  <a:srgbClr val="F8F8F8"/>
                </a:solidFill>
                <a:latin typeface="Helios Bold"/>
                <a:ea typeface="Helios Bold"/>
                <a:cs typeface="Helios Bold"/>
                <a:sym typeface="Helios Bold"/>
              </a:rPr>
              <a:t>Olivia Dumas</a:t>
            </a:r>
          </a:p>
        </p:txBody>
      </p:sp>
      <p:sp>
        <p:nvSpPr>
          <p:cNvPr id="60" name="TextBox 60"/>
          <p:cNvSpPr txBox="1"/>
          <p:nvPr/>
        </p:nvSpPr>
        <p:spPr>
          <a:xfrm>
            <a:off x="9149252" y="6953811"/>
            <a:ext cx="3080677" cy="784570"/>
          </a:xfrm>
          <a:prstGeom prst="rect">
            <a:avLst/>
          </a:prstGeom>
        </p:spPr>
        <p:txBody>
          <a:bodyPr lIns="0" tIns="0" rIns="0" bIns="0" rtlCol="0" anchor="t">
            <a:spAutoFit/>
          </a:bodyPr>
          <a:lstStyle/>
          <a:p>
            <a:pPr algn="ctr">
              <a:lnSpc>
                <a:spcPts val="2083"/>
              </a:lnSpc>
            </a:pPr>
            <a:r>
              <a:rPr lang="en-US" sz="1488" b="1">
                <a:solidFill>
                  <a:srgbClr val="F8F8F8"/>
                </a:solidFill>
                <a:latin typeface="Helios Bold"/>
                <a:ea typeface="Helios Bold"/>
                <a:cs typeface="Helios Bold"/>
                <a:sym typeface="Helios Bold"/>
              </a:rPr>
              <a:t>Culture Program Manager</a:t>
            </a:r>
          </a:p>
          <a:p>
            <a:pPr algn="ctr">
              <a:lnSpc>
                <a:spcPts val="2083"/>
              </a:lnSpc>
            </a:pPr>
            <a:r>
              <a:rPr lang="en-US" sz="1488" b="1">
                <a:solidFill>
                  <a:srgbClr val="F8F8F8"/>
                </a:solidFill>
                <a:latin typeface="Helios Bold"/>
                <a:ea typeface="Helios Bold"/>
                <a:cs typeface="Helios Bold"/>
                <a:sym typeface="Helios Bold"/>
              </a:rPr>
              <a:t> Courtney Handy </a:t>
            </a:r>
          </a:p>
          <a:p>
            <a:pPr algn="ctr">
              <a:lnSpc>
                <a:spcPts val="2083"/>
              </a:lnSpc>
              <a:spcBef>
                <a:spcPct val="0"/>
              </a:spcBef>
            </a:pPr>
            <a:endParaRPr lang="en-US" sz="1488" b="1">
              <a:solidFill>
                <a:srgbClr val="F8F8F8"/>
              </a:solidFill>
              <a:latin typeface="Helios Bold"/>
              <a:ea typeface="Helios Bold"/>
              <a:cs typeface="Helios Bold"/>
              <a:sym typeface="Helios Bold"/>
            </a:endParaRPr>
          </a:p>
        </p:txBody>
      </p:sp>
      <p:sp>
        <p:nvSpPr>
          <p:cNvPr id="61" name="TextBox 61"/>
          <p:cNvSpPr txBox="1"/>
          <p:nvPr/>
        </p:nvSpPr>
        <p:spPr>
          <a:xfrm>
            <a:off x="12137931" y="6846213"/>
            <a:ext cx="3072541" cy="1049168"/>
          </a:xfrm>
          <a:prstGeom prst="rect">
            <a:avLst/>
          </a:prstGeom>
        </p:spPr>
        <p:txBody>
          <a:bodyPr lIns="0" tIns="0" rIns="0" bIns="0" rtlCol="0" anchor="t">
            <a:spAutoFit/>
          </a:bodyPr>
          <a:lstStyle/>
          <a:p>
            <a:pPr algn="ctr">
              <a:lnSpc>
                <a:spcPts val="2083"/>
              </a:lnSpc>
            </a:pPr>
            <a:r>
              <a:rPr lang="en-US" sz="1488" b="1">
                <a:solidFill>
                  <a:srgbClr val="F8F8F8"/>
                </a:solidFill>
                <a:latin typeface="Helios Bold"/>
                <a:ea typeface="Helios Bold"/>
                <a:cs typeface="Helios Bold"/>
                <a:sym typeface="Helios Bold"/>
              </a:rPr>
              <a:t>Culture Programming  Coordinator     </a:t>
            </a:r>
          </a:p>
          <a:p>
            <a:pPr algn="ctr">
              <a:lnSpc>
                <a:spcPts val="2083"/>
              </a:lnSpc>
            </a:pPr>
            <a:r>
              <a:rPr lang="en-US" sz="1488" b="1">
                <a:solidFill>
                  <a:srgbClr val="F8F8F8"/>
                </a:solidFill>
                <a:latin typeface="Helios Bold"/>
                <a:ea typeface="Helios Bold"/>
                <a:cs typeface="Helios Bold"/>
                <a:sym typeface="Helios Bold"/>
              </a:rPr>
              <a:t>Scott Clyke  </a:t>
            </a:r>
          </a:p>
          <a:p>
            <a:pPr algn="ctr">
              <a:lnSpc>
                <a:spcPts val="2083"/>
              </a:lnSpc>
              <a:spcBef>
                <a:spcPct val="0"/>
              </a:spcBef>
            </a:pPr>
            <a:endParaRPr lang="en-US" sz="1488" b="1">
              <a:solidFill>
                <a:srgbClr val="F8F8F8"/>
              </a:solidFill>
              <a:latin typeface="Helios Bold"/>
              <a:ea typeface="Helios Bold"/>
              <a:cs typeface="Helios Bold"/>
              <a:sym typeface="Helios Bold"/>
            </a:endParaRPr>
          </a:p>
        </p:txBody>
      </p:sp>
      <p:sp>
        <p:nvSpPr>
          <p:cNvPr id="62" name="TextBox 62"/>
          <p:cNvSpPr txBox="1"/>
          <p:nvPr/>
        </p:nvSpPr>
        <p:spPr>
          <a:xfrm>
            <a:off x="15062996" y="6927004"/>
            <a:ext cx="2700296" cy="788573"/>
          </a:xfrm>
          <a:prstGeom prst="rect">
            <a:avLst/>
          </a:prstGeom>
        </p:spPr>
        <p:txBody>
          <a:bodyPr lIns="0" tIns="0" rIns="0" bIns="0" rtlCol="0" anchor="t">
            <a:spAutoFit/>
          </a:bodyPr>
          <a:lstStyle/>
          <a:p>
            <a:pPr algn="ctr">
              <a:lnSpc>
                <a:spcPts val="2090"/>
              </a:lnSpc>
            </a:pPr>
            <a:r>
              <a:rPr lang="en-US" sz="1493" b="1">
                <a:solidFill>
                  <a:srgbClr val="F8F8F8"/>
                </a:solidFill>
                <a:latin typeface="Helios Bold"/>
                <a:ea typeface="Helios Bold"/>
                <a:cs typeface="Helios Bold"/>
                <a:sym typeface="Helios Bold"/>
              </a:rPr>
              <a:t>Justice Admin Coordinator </a:t>
            </a:r>
          </a:p>
          <a:p>
            <a:pPr algn="ctr">
              <a:lnSpc>
                <a:spcPts val="2090"/>
              </a:lnSpc>
            </a:pPr>
            <a:r>
              <a:rPr lang="en-US" sz="1493" b="1">
                <a:solidFill>
                  <a:srgbClr val="F8F8F8"/>
                </a:solidFill>
                <a:latin typeface="Helios Bold"/>
                <a:ea typeface="Helios Bold"/>
                <a:cs typeface="Helios Bold"/>
                <a:sym typeface="Helios Bold"/>
              </a:rPr>
              <a:t>Didier Richard Beauharnais</a:t>
            </a:r>
          </a:p>
          <a:p>
            <a:pPr algn="ctr">
              <a:lnSpc>
                <a:spcPts val="2090"/>
              </a:lnSpc>
              <a:spcBef>
                <a:spcPct val="0"/>
              </a:spcBef>
            </a:pPr>
            <a:endParaRPr lang="en-US" sz="1493" b="1">
              <a:solidFill>
                <a:srgbClr val="F8F8F8"/>
              </a:solidFill>
              <a:latin typeface="Helios Bold"/>
              <a:ea typeface="Helios Bold"/>
              <a:cs typeface="Helios Bold"/>
              <a:sym typeface="Helios Bold"/>
            </a:endParaRPr>
          </a:p>
        </p:txBody>
      </p:sp>
      <p:sp>
        <p:nvSpPr>
          <p:cNvPr id="63" name="AutoShape 63"/>
          <p:cNvSpPr/>
          <p:nvPr/>
        </p:nvSpPr>
        <p:spPr>
          <a:xfrm>
            <a:off x="2042126" y="6407669"/>
            <a:ext cx="14261880" cy="38"/>
          </a:xfrm>
          <a:prstGeom prst="line">
            <a:avLst/>
          </a:prstGeom>
          <a:ln w="19050" cap="flat">
            <a:solidFill>
              <a:srgbClr val="003882"/>
            </a:solidFill>
            <a:prstDash val="solid"/>
            <a:headEnd type="none" w="sm" len="sm"/>
            <a:tailEnd type="none" w="sm" len="sm"/>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83460"/>
        </a:solidFill>
        <a:effectLst/>
      </p:bgPr>
    </p:bg>
    <p:spTree>
      <p:nvGrpSpPr>
        <p:cNvPr id="1" name=""/>
        <p:cNvGrpSpPr/>
        <p:nvPr/>
      </p:nvGrpSpPr>
      <p:grpSpPr>
        <a:xfrm>
          <a:off x="0" y="0"/>
          <a:ext cx="0" cy="0"/>
          <a:chOff x="0" y="0"/>
          <a:chExt cx="0" cy="0"/>
        </a:xfrm>
      </p:grpSpPr>
      <p:sp>
        <p:nvSpPr>
          <p:cNvPr id="2" name="TextBox 2"/>
          <p:cNvSpPr txBox="1"/>
          <p:nvPr/>
        </p:nvSpPr>
        <p:spPr>
          <a:xfrm>
            <a:off x="1680112" y="4294461"/>
            <a:ext cx="16843140" cy="1491254"/>
          </a:xfrm>
          <a:prstGeom prst="rect">
            <a:avLst/>
          </a:prstGeom>
        </p:spPr>
        <p:txBody>
          <a:bodyPr lIns="0" tIns="0" rIns="0" bIns="0" rtlCol="0" anchor="t">
            <a:spAutoFit/>
          </a:bodyPr>
          <a:lstStyle/>
          <a:p>
            <a:pPr algn="l">
              <a:lnSpc>
                <a:spcPts val="11745"/>
              </a:lnSpc>
            </a:pPr>
            <a:r>
              <a:rPr lang="en-US" sz="9034" b="1">
                <a:solidFill>
                  <a:srgbClr val="F4F4F4"/>
                </a:solidFill>
                <a:latin typeface="Helios Bold"/>
                <a:ea typeface="Helios Bold"/>
                <a:cs typeface="Helios Bold"/>
                <a:sym typeface="Helios Bold"/>
              </a:rPr>
              <a:t>Berlin Reed</a:t>
            </a:r>
          </a:p>
        </p:txBody>
      </p:sp>
      <p:sp>
        <p:nvSpPr>
          <p:cNvPr id="3" name="TextBox 3"/>
          <p:cNvSpPr txBox="1"/>
          <p:nvPr/>
        </p:nvSpPr>
        <p:spPr>
          <a:xfrm>
            <a:off x="1792767" y="5957026"/>
            <a:ext cx="15206333" cy="704913"/>
          </a:xfrm>
          <a:prstGeom prst="rect">
            <a:avLst/>
          </a:prstGeom>
        </p:spPr>
        <p:txBody>
          <a:bodyPr lIns="0" tIns="0" rIns="0" bIns="0" rtlCol="0" anchor="t">
            <a:spAutoFit/>
          </a:bodyPr>
          <a:lstStyle/>
          <a:p>
            <a:pPr algn="l">
              <a:lnSpc>
                <a:spcPts val="5782"/>
              </a:lnSpc>
            </a:pPr>
            <a:r>
              <a:rPr lang="en-US" sz="4130">
                <a:solidFill>
                  <a:srgbClr val="F4F4F4"/>
                </a:solidFill>
                <a:latin typeface="Helios"/>
                <a:ea typeface="Helios"/>
                <a:cs typeface="Helios"/>
                <a:sym typeface="Helios"/>
              </a:rPr>
              <a:t>Programs Director</a:t>
            </a:r>
          </a:p>
        </p:txBody>
      </p:sp>
      <p:grpSp>
        <p:nvGrpSpPr>
          <p:cNvPr id="4" name="Group 4"/>
          <p:cNvGrpSpPr>
            <a:grpSpLocks noChangeAspect="1"/>
          </p:cNvGrpSpPr>
          <p:nvPr/>
        </p:nvGrpSpPr>
        <p:grpSpPr>
          <a:xfrm>
            <a:off x="10101682" y="2293306"/>
            <a:ext cx="6148356" cy="6354148"/>
            <a:chOff x="0" y="0"/>
            <a:chExt cx="6362700" cy="6575666"/>
          </a:xfrm>
        </p:grpSpPr>
        <p:sp>
          <p:nvSpPr>
            <p:cNvPr id="5" name="Freeform 5"/>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2"/>
              <a:stretch>
                <a:fillRect t="-11167" b="-49408"/>
              </a:stretch>
            </a:blip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4F4"/>
        </a:solidFill>
        <a:effectLst/>
      </p:bgPr>
    </p:bg>
    <p:spTree>
      <p:nvGrpSpPr>
        <p:cNvPr id="1" name=""/>
        <p:cNvGrpSpPr/>
        <p:nvPr/>
      </p:nvGrpSpPr>
      <p:grpSpPr>
        <a:xfrm>
          <a:off x="0" y="0"/>
          <a:ext cx="0" cy="0"/>
          <a:chOff x="0" y="0"/>
          <a:chExt cx="0" cy="0"/>
        </a:xfrm>
      </p:grpSpPr>
      <p:sp>
        <p:nvSpPr>
          <p:cNvPr id="2" name="Freeform 2"/>
          <p:cNvSpPr/>
          <p:nvPr/>
        </p:nvSpPr>
        <p:spPr>
          <a:xfrm>
            <a:off x="757220" y="2720442"/>
            <a:ext cx="5824601" cy="3161064"/>
          </a:xfrm>
          <a:custGeom>
            <a:avLst/>
            <a:gdLst/>
            <a:ahLst/>
            <a:cxnLst/>
            <a:rect l="l" t="t" r="r" b="b"/>
            <a:pathLst>
              <a:path w="5824601" h="3161064">
                <a:moveTo>
                  <a:pt x="0" y="0"/>
                </a:moveTo>
                <a:lnTo>
                  <a:pt x="5824600" y="0"/>
                </a:lnTo>
                <a:lnTo>
                  <a:pt x="5824600" y="3161063"/>
                </a:lnTo>
                <a:lnTo>
                  <a:pt x="0" y="3161063"/>
                </a:lnTo>
                <a:lnTo>
                  <a:pt x="0" y="0"/>
                </a:lnTo>
                <a:close/>
              </a:path>
            </a:pathLst>
          </a:custGeom>
          <a:blipFill>
            <a:blip r:embed="rId2"/>
            <a:stretch>
              <a:fillRect t="-49471" b="-95800"/>
            </a:stretch>
          </a:blipFill>
        </p:spPr>
      </p:sp>
      <p:sp>
        <p:nvSpPr>
          <p:cNvPr id="3" name="Freeform 3"/>
          <p:cNvSpPr/>
          <p:nvPr/>
        </p:nvSpPr>
        <p:spPr>
          <a:xfrm>
            <a:off x="6572295" y="2720442"/>
            <a:ext cx="5142736" cy="3161064"/>
          </a:xfrm>
          <a:custGeom>
            <a:avLst/>
            <a:gdLst/>
            <a:ahLst/>
            <a:cxnLst/>
            <a:rect l="l" t="t" r="r" b="b"/>
            <a:pathLst>
              <a:path w="5142736" h="3161064">
                <a:moveTo>
                  <a:pt x="0" y="0"/>
                </a:moveTo>
                <a:lnTo>
                  <a:pt x="5142736" y="0"/>
                </a:lnTo>
                <a:lnTo>
                  <a:pt x="5142736" y="3161063"/>
                </a:lnTo>
                <a:lnTo>
                  <a:pt x="0" y="3161063"/>
                </a:lnTo>
                <a:lnTo>
                  <a:pt x="0" y="0"/>
                </a:lnTo>
                <a:close/>
              </a:path>
            </a:pathLst>
          </a:custGeom>
          <a:blipFill>
            <a:blip r:embed="rId3"/>
            <a:stretch>
              <a:fillRect t="-86390" b="-30530"/>
            </a:stretch>
          </a:blipFill>
        </p:spPr>
      </p:sp>
      <p:sp>
        <p:nvSpPr>
          <p:cNvPr id="4" name="Freeform 4"/>
          <p:cNvSpPr/>
          <p:nvPr/>
        </p:nvSpPr>
        <p:spPr>
          <a:xfrm>
            <a:off x="11705506" y="2720442"/>
            <a:ext cx="5711807" cy="3161064"/>
          </a:xfrm>
          <a:custGeom>
            <a:avLst/>
            <a:gdLst/>
            <a:ahLst/>
            <a:cxnLst/>
            <a:rect l="l" t="t" r="r" b="b"/>
            <a:pathLst>
              <a:path w="5711807" h="3161064">
                <a:moveTo>
                  <a:pt x="0" y="0"/>
                </a:moveTo>
                <a:lnTo>
                  <a:pt x="5711807" y="0"/>
                </a:lnTo>
                <a:lnTo>
                  <a:pt x="5711807" y="3161063"/>
                </a:lnTo>
                <a:lnTo>
                  <a:pt x="0" y="3161063"/>
                </a:lnTo>
                <a:lnTo>
                  <a:pt x="0" y="0"/>
                </a:lnTo>
                <a:close/>
              </a:path>
            </a:pathLst>
          </a:custGeom>
          <a:blipFill>
            <a:blip r:embed="rId4"/>
            <a:stretch>
              <a:fillRect t="-27671" b="-113252"/>
            </a:stretch>
          </a:blipFill>
        </p:spPr>
      </p:sp>
      <p:sp>
        <p:nvSpPr>
          <p:cNvPr id="5" name="TextBox 5"/>
          <p:cNvSpPr txBox="1"/>
          <p:nvPr/>
        </p:nvSpPr>
        <p:spPr>
          <a:xfrm>
            <a:off x="614345" y="142772"/>
            <a:ext cx="15723649" cy="2357755"/>
          </a:xfrm>
          <a:prstGeom prst="rect">
            <a:avLst/>
          </a:prstGeom>
        </p:spPr>
        <p:txBody>
          <a:bodyPr lIns="0" tIns="0" rIns="0" bIns="0" rtlCol="0" anchor="t">
            <a:spAutoFit/>
          </a:bodyPr>
          <a:lstStyle/>
          <a:p>
            <a:pPr algn="l">
              <a:lnSpc>
                <a:spcPts val="9229"/>
              </a:lnSpc>
            </a:pPr>
            <a:r>
              <a:rPr lang="en-US" sz="7099" b="1" dirty="0">
                <a:solidFill>
                  <a:srgbClr val="083460"/>
                </a:solidFill>
                <a:latin typeface="Helios Bold"/>
                <a:ea typeface="Helios Bold"/>
                <a:cs typeface="Helios Bold"/>
                <a:sym typeface="Helios Bold"/>
              </a:rPr>
              <a:t>Building Pathways through Justice &amp; Culture - DESTA Programming </a:t>
            </a:r>
          </a:p>
        </p:txBody>
      </p:sp>
      <p:sp>
        <p:nvSpPr>
          <p:cNvPr id="6" name="TextBox 6"/>
          <p:cNvSpPr txBox="1"/>
          <p:nvPr/>
        </p:nvSpPr>
        <p:spPr>
          <a:xfrm>
            <a:off x="1191885" y="8542815"/>
            <a:ext cx="6399316" cy="534333"/>
          </a:xfrm>
          <a:prstGeom prst="rect">
            <a:avLst/>
          </a:prstGeom>
        </p:spPr>
        <p:txBody>
          <a:bodyPr lIns="0" tIns="0" rIns="0" bIns="0" rtlCol="0" anchor="t">
            <a:spAutoFit/>
          </a:bodyPr>
          <a:lstStyle/>
          <a:p>
            <a:pPr algn="l">
              <a:lnSpc>
                <a:spcPts val="4358"/>
              </a:lnSpc>
            </a:pPr>
            <a:endParaRPr/>
          </a:p>
        </p:txBody>
      </p:sp>
      <p:sp>
        <p:nvSpPr>
          <p:cNvPr id="7" name="TextBox 7"/>
          <p:cNvSpPr txBox="1"/>
          <p:nvPr/>
        </p:nvSpPr>
        <p:spPr>
          <a:xfrm>
            <a:off x="757220" y="6281555"/>
            <a:ext cx="7275564" cy="3327075"/>
          </a:xfrm>
          <a:prstGeom prst="rect">
            <a:avLst/>
          </a:prstGeom>
        </p:spPr>
        <p:txBody>
          <a:bodyPr lIns="0" tIns="0" rIns="0" bIns="0" rtlCol="0" anchor="t">
            <a:spAutoFit/>
          </a:bodyPr>
          <a:lstStyle/>
          <a:p>
            <a:pPr algn="l">
              <a:lnSpc>
                <a:spcPts val="2992"/>
              </a:lnSpc>
              <a:spcBef>
                <a:spcPct val="0"/>
              </a:spcBef>
            </a:pPr>
            <a:r>
              <a:rPr lang="en-US" sz="2137" b="1">
                <a:solidFill>
                  <a:srgbClr val="083460"/>
                </a:solidFill>
                <a:latin typeface="Helios Bold"/>
                <a:ea typeface="Helios Bold"/>
                <a:cs typeface="Helios Bold"/>
                <a:sym typeface="Helios Bold"/>
              </a:rPr>
              <a:t>DESTA Justice </a:t>
            </a:r>
            <a:r>
              <a:rPr lang="en-US" sz="2137">
                <a:solidFill>
                  <a:srgbClr val="083460"/>
                </a:solidFill>
                <a:latin typeface="Helios"/>
                <a:ea typeface="Helios"/>
                <a:cs typeface="Helios"/>
                <a:sym typeface="Helios"/>
              </a:rPr>
              <a:t>challenges the past by prioritizing dignity, respect and a trauma-informed perspective to provide currently and formerly incarcerated individuals with access to critical information and legal resources. We seek to return people to their families and communities through advocacy and individualized services including support with parole and sentencing, employment, housing, legal assistance, and personal development. </a:t>
            </a:r>
          </a:p>
          <a:p>
            <a:pPr algn="l">
              <a:lnSpc>
                <a:spcPts val="2992"/>
              </a:lnSpc>
              <a:spcBef>
                <a:spcPct val="0"/>
              </a:spcBef>
            </a:pPr>
            <a:endParaRPr lang="en-US" sz="2137">
              <a:solidFill>
                <a:srgbClr val="083460"/>
              </a:solidFill>
              <a:latin typeface="Helios"/>
              <a:ea typeface="Helios"/>
              <a:cs typeface="Helios"/>
              <a:sym typeface="Helios"/>
            </a:endParaRPr>
          </a:p>
        </p:txBody>
      </p:sp>
      <p:sp>
        <p:nvSpPr>
          <p:cNvPr id="8" name="TextBox 8"/>
          <p:cNvSpPr txBox="1"/>
          <p:nvPr/>
        </p:nvSpPr>
        <p:spPr>
          <a:xfrm>
            <a:off x="9449316" y="6243455"/>
            <a:ext cx="7437682" cy="3698550"/>
          </a:xfrm>
          <a:prstGeom prst="rect">
            <a:avLst/>
          </a:prstGeom>
        </p:spPr>
        <p:txBody>
          <a:bodyPr lIns="0" tIns="0" rIns="0" bIns="0" rtlCol="0" anchor="t">
            <a:spAutoFit/>
          </a:bodyPr>
          <a:lstStyle/>
          <a:p>
            <a:pPr algn="l">
              <a:lnSpc>
                <a:spcPts val="2992"/>
              </a:lnSpc>
              <a:spcBef>
                <a:spcPct val="0"/>
              </a:spcBef>
            </a:pPr>
            <a:r>
              <a:rPr lang="en-US" sz="2137" b="1">
                <a:solidFill>
                  <a:srgbClr val="083460"/>
                </a:solidFill>
                <a:latin typeface="Helios Bold"/>
                <a:ea typeface="Helios Bold"/>
                <a:cs typeface="Helios Bold"/>
                <a:sym typeface="Helios Bold"/>
              </a:rPr>
              <a:t>DESTA Culture </a:t>
            </a:r>
            <a:r>
              <a:rPr lang="en-US" sz="2137">
                <a:solidFill>
                  <a:srgbClr val="083460"/>
                </a:solidFill>
                <a:latin typeface="Helios"/>
                <a:ea typeface="Helios"/>
                <a:cs typeface="Helios"/>
                <a:sym typeface="Helios"/>
              </a:rPr>
              <a:t>works toward the future by building </a:t>
            </a:r>
          </a:p>
          <a:p>
            <a:pPr algn="l">
              <a:lnSpc>
                <a:spcPts val="2992"/>
              </a:lnSpc>
              <a:spcBef>
                <a:spcPct val="0"/>
              </a:spcBef>
            </a:pPr>
            <a:r>
              <a:rPr lang="en-US" sz="2137">
                <a:solidFill>
                  <a:srgbClr val="083460"/>
                </a:solidFill>
                <a:latin typeface="Helios"/>
                <a:ea typeface="Helios"/>
                <a:cs typeface="Helios"/>
                <a:sym typeface="Helios"/>
              </a:rPr>
              <a:t>a strong ecosystem of Black cultural expertise and collaborative platforms for growth and representation. Through free public programming and our Culture Incubator - composed of cultural professionals </a:t>
            </a:r>
          </a:p>
          <a:p>
            <a:pPr algn="l">
              <a:lnSpc>
                <a:spcPts val="2992"/>
              </a:lnSpc>
              <a:spcBef>
                <a:spcPct val="0"/>
              </a:spcBef>
            </a:pPr>
            <a:r>
              <a:rPr lang="en-US" sz="2137">
                <a:solidFill>
                  <a:srgbClr val="083460"/>
                </a:solidFill>
                <a:latin typeface="Helios"/>
                <a:ea typeface="Helios"/>
                <a:cs typeface="Helios"/>
                <a:sym typeface="Helios"/>
              </a:rPr>
              <a:t>from arts, media, and food sectors- we support </a:t>
            </a:r>
          </a:p>
          <a:p>
            <a:pPr algn="l">
              <a:lnSpc>
                <a:spcPts val="2992"/>
              </a:lnSpc>
              <a:spcBef>
                <a:spcPct val="0"/>
              </a:spcBef>
            </a:pPr>
            <a:r>
              <a:rPr lang="en-US" sz="2137">
                <a:solidFill>
                  <a:srgbClr val="083460"/>
                </a:solidFill>
                <a:latin typeface="Helios"/>
                <a:ea typeface="Helios"/>
                <a:cs typeface="Helios"/>
                <a:sym typeface="Helios"/>
              </a:rPr>
              <a:t>Black creativity as a source of inspiration and economic opportunity, nourishing local businesses while grounding Black entrepreneurship in direct community action.</a:t>
            </a:r>
          </a:p>
          <a:p>
            <a:pPr algn="l">
              <a:lnSpc>
                <a:spcPts val="2992"/>
              </a:lnSpc>
              <a:spcBef>
                <a:spcPct val="0"/>
              </a:spcBef>
            </a:pPr>
            <a:endParaRPr lang="en-US" sz="2137">
              <a:solidFill>
                <a:srgbClr val="083460"/>
              </a:solidFill>
              <a:latin typeface="Helios"/>
              <a:ea typeface="Helios"/>
              <a:cs typeface="Helios"/>
              <a:sym typeface="Helio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4F4"/>
        </a:solidFill>
        <a:effectLst/>
      </p:bgPr>
    </p:bg>
    <p:spTree>
      <p:nvGrpSpPr>
        <p:cNvPr id="1" name=""/>
        <p:cNvGrpSpPr/>
        <p:nvPr/>
      </p:nvGrpSpPr>
      <p:grpSpPr>
        <a:xfrm>
          <a:off x="0" y="0"/>
          <a:ext cx="0" cy="0"/>
          <a:chOff x="0" y="0"/>
          <a:chExt cx="0" cy="0"/>
        </a:xfrm>
      </p:grpSpPr>
      <p:grpSp>
        <p:nvGrpSpPr>
          <p:cNvPr id="2" name="Group 2"/>
          <p:cNvGrpSpPr/>
          <p:nvPr/>
        </p:nvGrpSpPr>
        <p:grpSpPr>
          <a:xfrm>
            <a:off x="383201" y="2844252"/>
            <a:ext cx="5427154" cy="4582013"/>
            <a:chOff x="0" y="0"/>
            <a:chExt cx="7236206" cy="6109351"/>
          </a:xfrm>
        </p:grpSpPr>
        <p:pic>
          <p:nvPicPr>
            <p:cNvPr id="3" name="Picture 3"/>
            <p:cNvPicPr>
              <a:picLocks noChangeAspect="1"/>
            </p:cNvPicPr>
            <p:nvPr/>
          </p:nvPicPr>
          <p:blipFill>
            <a:blip r:embed="rId2"/>
            <a:srcRect l="5421" r="5421"/>
            <a:stretch>
              <a:fillRect/>
            </a:stretch>
          </p:blipFill>
          <p:spPr>
            <a:xfrm>
              <a:off x="0" y="0"/>
              <a:ext cx="7236206" cy="6109351"/>
            </a:xfrm>
            <a:prstGeom prst="rect">
              <a:avLst/>
            </a:prstGeom>
          </p:spPr>
        </p:pic>
      </p:grpSp>
      <p:grpSp>
        <p:nvGrpSpPr>
          <p:cNvPr id="4" name="Group 4"/>
          <p:cNvGrpSpPr/>
          <p:nvPr/>
        </p:nvGrpSpPr>
        <p:grpSpPr>
          <a:xfrm>
            <a:off x="6430423" y="2844252"/>
            <a:ext cx="5427154" cy="4582013"/>
            <a:chOff x="0" y="0"/>
            <a:chExt cx="7236206" cy="6109351"/>
          </a:xfrm>
        </p:grpSpPr>
        <p:pic>
          <p:nvPicPr>
            <p:cNvPr id="5" name="Picture 5"/>
            <p:cNvPicPr>
              <a:picLocks noChangeAspect="1"/>
            </p:cNvPicPr>
            <p:nvPr/>
          </p:nvPicPr>
          <p:blipFill>
            <a:blip r:embed="rId3"/>
            <a:srcRect l="5421" r="5421"/>
            <a:stretch>
              <a:fillRect/>
            </a:stretch>
          </p:blipFill>
          <p:spPr>
            <a:xfrm>
              <a:off x="0" y="0"/>
              <a:ext cx="7236206" cy="6109351"/>
            </a:xfrm>
            <a:prstGeom prst="rect">
              <a:avLst/>
            </a:prstGeom>
          </p:spPr>
        </p:pic>
      </p:grpSp>
      <p:grpSp>
        <p:nvGrpSpPr>
          <p:cNvPr id="6" name="Group 6"/>
          <p:cNvGrpSpPr/>
          <p:nvPr/>
        </p:nvGrpSpPr>
        <p:grpSpPr>
          <a:xfrm>
            <a:off x="12477645" y="2844252"/>
            <a:ext cx="5427154" cy="4582013"/>
            <a:chOff x="0" y="0"/>
            <a:chExt cx="7236206" cy="6109351"/>
          </a:xfrm>
        </p:grpSpPr>
        <p:pic>
          <p:nvPicPr>
            <p:cNvPr id="7" name="Picture 7"/>
            <p:cNvPicPr>
              <a:picLocks noChangeAspect="1"/>
            </p:cNvPicPr>
            <p:nvPr/>
          </p:nvPicPr>
          <p:blipFill>
            <a:blip r:embed="rId4"/>
            <a:srcRect l="5421" r="5421"/>
            <a:stretch>
              <a:fillRect/>
            </a:stretch>
          </p:blipFill>
          <p:spPr>
            <a:xfrm>
              <a:off x="0" y="0"/>
              <a:ext cx="7236206" cy="6109351"/>
            </a:xfrm>
            <a:prstGeom prst="rect">
              <a:avLst/>
            </a:prstGeom>
          </p:spPr>
        </p:pic>
      </p:grpSp>
      <p:grpSp>
        <p:nvGrpSpPr>
          <p:cNvPr id="8" name="Group 8"/>
          <p:cNvGrpSpPr/>
          <p:nvPr/>
        </p:nvGrpSpPr>
        <p:grpSpPr>
          <a:xfrm>
            <a:off x="-371685" y="0"/>
            <a:ext cx="19830016" cy="2270099"/>
            <a:chOff x="0" y="0"/>
            <a:chExt cx="5222720" cy="597886"/>
          </a:xfrm>
        </p:grpSpPr>
        <p:sp>
          <p:nvSpPr>
            <p:cNvPr id="9" name="Freeform 9"/>
            <p:cNvSpPr/>
            <p:nvPr/>
          </p:nvSpPr>
          <p:spPr>
            <a:xfrm>
              <a:off x="0" y="0"/>
              <a:ext cx="5222720" cy="597886"/>
            </a:xfrm>
            <a:custGeom>
              <a:avLst/>
              <a:gdLst/>
              <a:ahLst/>
              <a:cxnLst/>
              <a:rect l="l" t="t" r="r" b="b"/>
              <a:pathLst>
                <a:path w="5222720" h="597886">
                  <a:moveTo>
                    <a:pt x="0" y="0"/>
                  </a:moveTo>
                  <a:lnTo>
                    <a:pt x="5222720" y="0"/>
                  </a:lnTo>
                  <a:lnTo>
                    <a:pt x="5222720" y="597886"/>
                  </a:lnTo>
                  <a:lnTo>
                    <a:pt x="0" y="597886"/>
                  </a:lnTo>
                  <a:close/>
                </a:path>
              </a:pathLst>
            </a:custGeom>
            <a:solidFill>
              <a:srgbClr val="083460"/>
            </a:solidFill>
          </p:spPr>
        </p:sp>
        <p:sp>
          <p:nvSpPr>
            <p:cNvPr id="10" name="TextBox 10"/>
            <p:cNvSpPr txBox="1"/>
            <p:nvPr/>
          </p:nvSpPr>
          <p:spPr>
            <a:xfrm>
              <a:off x="0" y="-19050"/>
              <a:ext cx="5222720" cy="616936"/>
            </a:xfrm>
            <a:prstGeom prst="rect">
              <a:avLst/>
            </a:prstGeom>
          </p:spPr>
          <p:txBody>
            <a:bodyPr lIns="50800" tIns="50800" rIns="50800" bIns="50800" rtlCol="0" anchor="ctr"/>
            <a:lstStyle/>
            <a:p>
              <a:pPr algn="ctr">
                <a:lnSpc>
                  <a:spcPts val="2340"/>
                </a:lnSpc>
              </a:pPr>
              <a:endParaRPr/>
            </a:p>
          </p:txBody>
        </p:sp>
      </p:grpSp>
      <p:sp>
        <p:nvSpPr>
          <p:cNvPr id="11" name="TextBox 11"/>
          <p:cNvSpPr txBox="1"/>
          <p:nvPr/>
        </p:nvSpPr>
        <p:spPr>
          <a:xfrm>
            <a:off x="500946" y="8872719"/>
            <a:ext cx="5309409" cy="700689"/>
          </a:xfrm>
          <a:prstGeom prst="rect">
            <a:avLst/>
          </a:prstGeom>
        </p:spPr>
        <p:txBody>
          <a:bodyPr lIns="0" tIns="0" rIns="0" bIns="0" rtlCol="0" anchor="t">
            <a:spAutoFit/>
          </a:bodyPr>
          <a:lstStyle/>
          <a:p>
            <a:pPr algn="l">
              <a:lnSpc>
                <a:spcPts val="2879"/>
              </a:lnSpc>
            </a:pPr>
            <a:r>
              <a:rPr lang="en-US" sz="2056">
                <a:solidFill>
                  <a:srgbClr val="201E1E"/>
                </a:solidFill>
                <a:latin typeface="Open Sans"/>
                <a:ea typeface="Open Sans"/>
                <a:cs typeface="Open Sans"/>
                <a:sym typeface="Open Sans"/>
              </a:rPr>
              <a:t>A panel of Black women and women </a:t>
            </a:r>
          </a:p>
          <a:p>
            <a:pPr algn="l">
              <a:lnSpc>
                <a:spcPts val="2879"/>
              </a:lnSpc>
              <a:spcBef>
                <a:spcPct val="0"/>
              </a:spcBef>
            </a:pPr>
            <a:r>
              <a:rPr lang="en-US" sz="2056">
                <a:solidFill>
                  <a:srgbClr val="201E1E"/>
                </a:solidFill>
                <a:latin typeface="Open Sans"/>
                <a:ea typeface="Open Sans"/>
                <a:cs typeface="Open Sans"/>
                <a:sym typeface="Open Sans"/>
              </a:rPr>
              <a:t>of color in film </a:t>
            </a:r>
          </a:p>
        </p:txBody>
      </p:sp>
      <p:sp>
        <p:nvSpPr>
          <p:cNvPr id="12" name="TextBox 12"/>
          <p:cNvSpPr txBox="1"/>
          <p:nvPr/>
        </p:nvSpPr>
        <p:spPr>
          <a:xfrm>
            <a:off x="429463" y="7591282"/>
            <a:ext cx="5309409" cy="1217579"/>
          </a:xfrm>
          <a:prstGeom prst="rect">
            <a:avLst/>
          </a:prstGeom>
        </p:spPr>
        <p:txBody>
          <a:bodyPr lIns="0" tIns="0" rIns="0" bIns="0" rtlCol="0" anchor="t">
            <a:spAutoFit/>
          </a:bodyPr>
          <a:lstStyle/>
          <a:p>
            <a:pPr algn="l">
              <a:lnSpc>
                <a:spcPts val="3239"/>
              </a:lnSpc>
              <a:spcBef>
                <a:spcPct val="0"/>
              </a:spcBef>
            </a:pPr>
            <a:r>
              <a:rPr lang="en-US" sz="2313" b="1">
                <a:solidFill>
                  <a:srgbClr val="083460"/>
                </a:solidFill>
                <a:latin typeface="Open Sans Bold"/>
                <a:ea typeface="Open Sans Bold"/>
                <a:cs typeface="Open Sans Bold"/>
                <a:sym typeface="Open Sans Bold"/>
              </a:rPr>
              <a:t>November 2023 - The Conversation Continues: Perspectives in the Creative Industry </a:t>
            </a:r>
          </a:p>
        </p:txBody>
      </p:sp>
      <p:sp>
        <p:nvSpPr>
          <p:cNvPr id="13" name="TextBox 13"/>
          <p:cNvSpPr txBox="1"/>
          <p:nvPr/>
        </p:nvSpPr>
        <p:spPr>
          <a:xfrm>
            <a:off x="4639504" y="522274"/>
            <a:ext cx="9008992" cy="1149350"/>
          </a:xfrm>
          <a:prstGeom prst="rect">
            <a:avLst/>
          </a:prstGeom>
        </p:spPr>
        <p:txBody>
          <a:bodyPr lIns="0" tIns="0" rIns="0" bIns="0" rtlCol="0" anchor="t">
            <a:spAutoFit/>
          </a:bodyPr>
          <a:lstStyle/>
          <a:p>
            <a:pPr algn="ctr">
              <a:lnSpc>
                <a:spcPts val="9099"/>
              </a:lnSpc>
            </a:pPr>
            <a:r>
              <a:rPr lang="en-US" sz="6999" b="1">
                <a:solidFill>
                  <a:srgbClr val="FFFFFF"/>
                </a:solidFill>
                <a:latin typeface="Helios Bold"/>
                <a:ea typeface="Helios Bold"/>
                <a:cs typeface="Helios Bold"/>
                <a:sym typeface="Helios Bold"/>
              </a:rPr>
              <a:t> CELI Projects </a:t>
            </a:r>
          </a:p>
        </p:txBody>
      </p:sp>
      <p:sp>
        <p:nvSpPr>
          <p:cNvPr id="14" name="TextBox 14"/>
          <p:cNvSpPr txBox="1"/>
          <p:nvPr/>
        </p:nvSpPr>
        <p:spPr>
          <a:xfrm>
            <a:off x="6430423" y="8577582"/>
            <a:ext cx="5708889" cy="750542"/>
          </a:xfrm>
          <a:prstGeom prst="rect">
            <a:avLst/>
          </a:prstGeom>
        </p:spPr>
        <p:txBody>
          <a:bodyPr lIns="0" tIns="0" rIns="0" bIns="0" rtlCol="0" anchor="t">
            <a:spAutoFit/>
          </a:bodyPr>
          <a:lstStyle/>
          <a:p>
            <a:pPr algn="l">
              <a:lnSpc>
                <a:spcPts val="3096"/>
              </a:lnSpc>
              <a:spcBef>
                <a:spcPct val="0"/>
              </a:spcBef>
            </a:pPr>
            <a:r>
              <a:rPr lang="en-US" sz="2211">
                <a:solidFill>
                  <a:srgbClr val="201E1E"/>
                </a:solidFill>
                <a:latin typeface="Open Sans"/>
                <a:ea typeface="Open Sans"/>
                <a:cs typeface="Open Sans"/>
                <a:sym typeface="Open Sans"/>
              </a:rPr>
              <a:t>Series with Tracy Paulotte of Fondation Dynastie </a:t>
            </a:r>
          </a:p>
        </p:txBody>
      </p:sp>
      <p:sp>
        <p:nvSpPr>
          <p:cNvPr id="15" name="TextBox 15"/>
          <p:cNvSpPr txBox="1"/>
          <p:nvPr/>
        </p:nvSpPr>
        <p:spPr>
          <a:xfrm>
            <a:off x="6430423" y="7614946"/>
            <a:ext cx="5708889" cy="860732"/>
          </a:xfrm>
          <a:prstGeom prst="rect">
            <a:avLst/>
          </a:prstGeom>
        </p:spPr>
        <p:txBody>
          <a:bodyPr lIns="0" tIns="0" rIns="0" bIns="0" rtlCol="0" anchor="t">
            <a:spAutoFit/>
          </a:bodyPr>
          <a:lstStyle/>
          <a:p>
            <a:pPr algn="l">
              <a:lnSpc>
                <a:spcPts val="3483"/>
              </a:lnSpc>
              <a:spcBef>
                <a:spcPct val="0"/>
              </a:spcBef>
            </a:pPr>
            <a:r>
              <a:rPr lang="en-US" sz="2487" b="1">
                <a:solidFill>
                  <a:srgbClr val="083460"/>
                </a:solidFill>
                <a:latin typeface="Open Sans Bold"/>
                <a:ea typeface="Open Sans Bold"/>
                <a:cs typeface="Open Sans Bold"/>
                <a:sym typeface="Open Sans Bold"/>
              </a:rPr>
              <a:t>March 2024 - Introduction to Film Production Financing</a:t>
            </a:r>
          </a:p>
        </p:txBody>
      </p:sp>
      <p:sp>
        <p:nvSpPr>
          <p:cNvPr id="16" name="TextBox 16"/>
          <p:cNvSpPr txBox="1"/>
          <p:nvPr/>
        </p:nvSpPr>
        <p:spPr>
          <a:xfrm>
            <a:off x="12381817" y="8577582"/>
            <a:ext cx="5708889" cy="750542"/>
          </a:xfrm>
          <a:prstGeom prst="rect">
            <a:avLst/>
          </a:prstGeom>
        </p:spPr>
        <p:txBody>
          <a:bodyPr lIns="0" tIns="0" rIns="0" bIns="0" rtlCol="0" anchor="t">
            <a:spAutoFit/>
          </a:bodyPr>
          <a:lstStyle/>
          <a:p>
            <a:pPr algn="l">
              <a:lnSpc>
                <a:spcPts val="3096"/>
              </a:lnSpc>
            </a:pPr>
            <a:r>
              <a:rPr lang="en-US" sz="2211">
                <a:solidFill>
                  <a:srgbClr val="201E1E"/>
                </a:solidFill>
                <a:latin typeface="Open Sans"/>
                <a:ea typeface="Open Sans"/>
                <a:cs typeface="Open Sans"/>
                <a:sym typeface="Open Sans"/>
              </a:rPr>
              <a:t>CBC journalists host youth for full day </a:t>
            </a:r>
          </a:p>
          <a:p>
            <a:pPr algn="l">
              <a:lnSpc>
                <a:spcPts val="3096"/>
              </a:lnSpc>
              <a:spcBef>
                <a:spcPct val="0"/>
              </a:spcBef>
            </a:pPr>
            <a:r>
              <a:rPr lang="en-US" sz="2211">
                <a:solidFill>
                  <a:srgbClr val="201E1E"/>
                </a:solidFill>
                <a:latin typeface="Open Sans"/>
                <a:ea typeface="Open Sans"/>
                <a:cs typeface="Open Sans"/>
                <a:sym typeface="Open Sans"/>
              </a:rPr>
              <a:t>tour and discussions at CBC Montreal</a:t>
            </a:r>
          </a:p>
        </p:txBody>
      </p:sp>
      <p:sp>
        <p:nvSpPr>
          <p:cNvPr id="17" name="TextBox 17"/>
          <p:cNvSpPr txBox="1"/>
          <p:nvPr/>
        </p:nvSpPr>
        <p:spPr>
          <a:xfrm>
            <a:off x="12381817" y="7614946"/>
            <a:ext cx="5708889" cy="860732"/>
          </a:xfrm>
          <a:prstGeom prst="rect">
            <a:avLst/>
          </a:prstGeom>
        </p:spPr>
        <p:txBody>
          <a:bodyPr lIns="0" tIns="0" rIns="0" bIns="0" rtlCol="0" anchor="t">
            <a:spAutoFit/>
          </a:bodyPr>
          <a:lstStyle/>
          <a:p>
            <a:pPr algn="l">
              <a:lnSpc>
                <a:spcPts val="3483"/>
              </a:lnSpc>
            </a:pPr>
            <a:r>
              <a:rPr lang="en-US" sz="2487" b="1">
                <a:solidFill>
                  <a:srgbClr val="083460"/>
                </a:solidFill>
                <a:latin typeface="Open Sans Bold"/>
                <a:ea typeface="Open Sans Bold"/>
                <a:cs typeface="Open Sans Bold"/>
                <a:sym typeface="Open Sans Bold"/>
              </a:rPr>
              <a:t>April 2024 - Paths to a Career </a:t>
            </a:r>
          </a:p>
          <a:p>
            <a:pPr algn="l">
              <a:lnSpc>
                <a:spcPts val="3483"/>
              </a:lnSpc>
              <a:spcBef>
                <a:spcPct val="0"/>
              </a:spcBef>
            </a:pPr>
            <a:r>
              <a:rPr lang="en-US" sz="2487" b="1">
                <a:solidFill>
                  <a:srgbClr val="083460"/>
                </a:solidFill>
                <a:latin typeface="Open Sans Bold"/>
                <a:ea typeface="Open Sans Bold"/>
                <a:cs typeface="Open Sans Bold"/>
                <a:sym typeface="Open Sans Bold"/>
              </a:rPr>
              <a:t>in Broadcasting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9a45427-25e8-4c52-8e61-383ac12753b2" xsi:nil="true"/>
    <lcf76f155ced4ddcb4097134ff3c332f xmlns="213ef15e-343c-4d0e-8e2c-f0458a5df55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399540DAB50E1499DE8CCBD7AD6003A" ma:contentTypeVersion="15" ma:contentTypeDescription="Create a new document." ma:contentTypeScope="" ma:versionID="89b9965e0cf9aefdc17b724196caead6">
  <xsd:schema xmlns:xsd="http://www.w3.org/2001/XMLSchema" xmlns:xs="http://www.w3.org/2001/XMLSchema" xmlns:p="http://schemas.microsoft.com/office/2006/metadata/properties" xmlns:ns2="213ef15e-343c-4d0e-8e2c-f0458a5df557" xmlns:ns3="d9a45427-25e8-4c52-8e61-383ac12753b2" targetNamespace="http://schemas.microsoft.com/office/2006/metadata/properties" ma:root="true" ma:fieldsID="fd241a6f040d72c7fb5df2662421e43d" ns2:_="" ns3:_="">
    <xsd:import namespace="213ef15e-343c-4d0e-8e2c-f0458a5df557"/>
    <xsd:import namespace="d9a45427-25e8-4c52-8e61-383ac12753b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3ef15e-343c-4d0e-8e2c-f0458a5df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8d7848c-6ec8-4736-a07d-07853caa3453"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9a45427-25e8-4c52-8e61-383ac12753b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987b32d-0289-4037-ac71-e769350bade6}" ma:internalName="TaxCatchAll" ma:showField="CatchAllData" ma:web="d9a45427-25e8-4c52-8e61-383ac12753b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7A752B-6893-4E70-A2B7-983429C41D99}">
  <ds:schemaRefs>
    <ds:schemaRef ds:uri="http://schemas.microsoft.com/office/2006/metadata/properties"/>
    <ds:schemaRef ds:uri="http://schemas.microsoft.com/office/infopath/2007/PartnerControls"/>
    <ds:schemaRef ds:uri="d9a45427-25e8-4c52-8e61-383ac12753b2"/>
    <ds:schemaRef ds:uri="213ef15e-343c-4d0e-8e2c-f0458a5df557"/>
  </ds:schemaRefs>
</ds:datastoreItem>
</file>

<file path=customXml/itemProps2.xml><?xml version="1.0" encoding="utf-8"?>
<ds:datastoreItem xmlns:ds="http://schemas.openxmlformats.org/officeDocument/2006/customXml" ds:itemID="{6ED20B68-AB59-48AD-9856-D14792F081B2}">
  <ds:schemaRefs>
    <ds:schemaRef ds:uri="http://schemas.microsoft.com/sharepoint/v3/contenttype/forms"/>
  </ds:schemaRefs>
</ds:datastoreItem>
</file>

<file path=customXml/itemProps3.xml><?xml version="1.0" encoding="utf-8"?>
<ds:datastoreItem xmlns:ds="http://schemas.openxmlformats.org/officeDocument/2006/customXml" ds:itemID="{00FA52FD-78FD-49AA-B0B9-757A45980B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3ef15e-343c-4d0e-8e2c-f0458a5df557"/>
    <ds:schemaRef ds:uri="d9a45427-25e8-4c52-8e61-383ac12753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35</TotalTime>
  <Words>559</Words>
  <Application>Microsoft Office PowerPoint</Application>
  <PresentationFormat>Custom</PresentationFormat>
  <Paragraphs>89</Paragraphs>
  <Slides>11</Slides>
  <Notes>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DESTA Presentation Template</dc:title>
  <dc:creator>Client</dc:creator>
  <cp:lastModifiedBy>Charline Florestal</cp:lastModifiedBy>
  <cp:revision>5</cp:revision>
  <dcterms:created xsi:type="dcterms:W3CDTF">2006-08-16T00:00:00Z</dcterms:created>
  <dcterms:modified xsi:type="dcterms:W3CDTF">2026-03-20T19:02:42Z</dcterms:modified>
  <dc:identifier>DAHCz6HU2OI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0x0101001399540DAB50E1499DE8CCBD7AD6003A</vt:lpwstr>
  </property>
</Properties>
</file>